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333" r:id="rId6"/>
    <p:sldId id="340" r:id="rId7"/>
    <p:sldId id="334" r:id="rId8"/>
    <p:sldId id="320" r:id="rId9"/>
    <p:sldId id="335" r:id="rId10"/>
    <p:sldId id="341" r:id="rId11"/>
    <p:sldId id="309" r:id="rId12"/>
    <p:sldId id="276" r:id="rId13"/>
    <p:sldId id="347" r:id="rId14"/>
    <p:sldId id="349" r:id="rId15"/>
    <p:sldId id="348" r:id="rId16"/>
    <p:sldId id="323" r:id="rId17"/>
    <p:sldId id="336" r:id="rId18"/>
    <p:sldId id="344" r:id="rId19"/>
    <p:sldId id="342" r:id="rId20"/>
    <p:sldId id="351" r:id="rId21"/>
    <p:sldId id="350" r:id="rId22"/>
    <p:sldId id="337" r:id="rId23"/>
    <p:sldId id="302" r:id="rId24"/>
    <p:sldId id="338" r:id="rId25"/>
    <p:sldId id="343" r:id="rId26"/>
    <p:sldId id="266" r:id="rId27"/>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000"/>
    <a:srgbClr val="FFFFFF"/>
    <a:srgbClr val="FF0000"/>
    <a:srgbClr val="CC0000"/>
    <a:srgbClr val="DA0000"/>
    <a:srgbClr val="E6331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BE79D7-FE68-F71C-4E7F-3665A8F865DE}" v="19" dt="2023-01-06T07:59:09.607"/>
    <p1510:client id="{E27F5AA6-9B24-48B3-BA59-C3E3E4AB6286}" v="4" dt="2023-01-07T06:26:25.6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69347" autoAdjust="0"/>
  </p:normalViewPr>
  <p:slideViewPr>
    <p:cSldViewPr snapToGrid="0">
      <p:cViewPr varScale="1">
        <p:scale>
          <a:sx n="103" d="100"/>
          <a:sy n="103" d="100"/>
        </p:scale>
        <p:origin x="874"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FEAF3-E545-4C0B-B074-0EB664E86A34}" type="datetimeFigureOut">
              <a:rPr lang="nl-NL" smtClean="0"/>
              <a:t>11-1-2023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5DB0D0-382C-4A63-B0C4-A6B21F171623}" type="slidenum">
              <a:rPr lang="nl-NL" smtClean="0"/>
              <a:t>‹nr.›</a:t>
            </a:fld>
            <a:endParaRPr lang="nl-NL"/>
          </a:p>
        </p:txBody>
      </p:sp>
    </p:spTree>
    <p:extLst>
      <p:ext uri="{BB962C8B-B14F-4D97-AF65-F5344CB8AC3E}">
        <p14:creationId xmlns:p14="http://schemas.microsoft.com/office/powerpoint/2010/main" val="3300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Allereerst van Harte welkom allemaal, namens Stichting Hartekind en de PAH. In het bijzonder dank voor deze mooie ruimte van </a:t>
            </a:r>
            <a:r>
              <a:rPr lang="nl-NL"/>
              <a:t>het Erasmus MC. </a:t>
            </a:r>
            <a:endParaRPr lang="nl-NL" dirty="0"/>
          </a:p>
          <a:p>
            <a:pPr marL="171450" indent="-171450">
              <a:buFontTx/>
              <a:buChar char="-"/>
            </a:pPr>
            <a:r>
              <a:rPr lang="nl-NL" dirty="0"/>
              <a:t>Ik ben Nathan van Doorn, bestuurslid bij Stichting Hartekind en vader van een Hartekind, Juul 5 jaar oud, vandaag heb ik de eer de opening en de afsluiting te verzorgen, mochten er nog vragen zijn stel ze gerust</a:t>
            </a:r>
            <a:r>
              <a:rPr lang="nl-NL"/>
              <a:t>! </a:t>
            </a:r>
          </a:p>
          <a:p>
            <a:pPr marL="171450" indent="-171450">
              <a:buFontTx/>
              <a:buChar char="-"/>
            </a:pPr>
            <a:r>
              <a:rPr lang="nl-NL"/>
              <a:t>In de uitnodiging stond dat onze (nieuwe) directeur Zenka Reijn de opening zou doen, echter is zij verhinderd omdat zij druk is met opnames voor onze nieuw campagne, die jullie in het begin van 2023 zullen zien. </a:t>
            </a:r>
            <a:endParaRPr lang="nl-NL" dirty="0"/>
          </a:p>
          <a:p>
            <a:pPr marL="171450" indent="-171450">
              <a:buFontTx/>
              <a:buChar char="-"/>
            </a:pPr>
            <a:r>
              <a:rPr lang="nl-NL" dirty="0"/>
              <a:t>Goed om ons ook even aan elkaar voor te stellen, maar dat doen we even voor en achter en naast ons: Zeg even je naam en waar voor je hier bent vandaag! </a:t>
            </a:r>
          </a:p>
          <a:p>
            <a:pPr marL="171450" indent="-171450">
              <a:buFontTx/>
              <a:buChar char="-"/>
            </a:pPr>
            <a:r>
              <a:rPr lang="nl-NL" dirty="0"/>
              <a:t>Zo meteen nog even kort het programma doorlopen</a:t>
            </a:r>
            <a:r>
              <a:rPr lang="nl-NL"/>
              <a:t>, daarna een </a:t>
            </a:r>
            <a:r>
              <a:rPr lang="nl-NL" dirty="0"/>
              <a:t>korte terugblik en een vooruitblik waar wij </a:t>
            </a:r>
            <a:r>
              <a:rPr lang="nl-NL"/>
              <a:t>nu staan, vertel ik nog wat over ons en de PAH. </a:t>
            </a:r>
            <a:endParaRPr lang="nl-NL" dirty="0"/>
          </a:p>
          <a:p>
            <a:pPr marL="171450" indent="-171450">
              <a:buFontTx/>
              <a:buChar char="-"/>
            </a:pPr>
            <a:r>
              <a:rPr lang="nl-NL" dirty="0"/>
              <a:t>Daarna zal de meeste tijd van vandaag in het teken staan </a:t>
            </a:r>
            <a:r>
              <a:rPr lang="nl-NL"/>
              <a:t>van de vier kleinere subsessies waarin de artsen en onderzoekers u meenemen in de volgende thema’s: </a:t>
            </a:r>
          </a:p>
          <a:p>
            <a:pPr marL="342900" lvl="0" indent="-342900" algn="just">
              <a:buFont typeface="+mj-lt"/>
              <a:buAutoNum type="arabicPeriod"/>
            </a:pPr>
            <a:r>
              <a:rPr lang="nl-NL" sz="1800">
                <a:effectLst/>
                <a:latin typeface="Segoe UI" panose="020B0502040204020203" pitchFamily="34" charset="0"/>
                <a:ea typeface="Times New Roman" panose="02020603050405020304" pitchFamily="18" charset="0"/>
              </a:rPr>
              <a:t>Sport en spel: mag dat wel? – Arend van Deutekom</a:t>
            </a:r>
            <a:endParaRPr lang="nl-NL" sz="180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nl-NL" sz="1800">
                <a:effectLst/>
                <a:latin typeface="Segoe UI" panose="020B0502040204020203" pitchFamily="34" charset="0"/>
                <a:ea typeface="Times New Roman" panose="02020603050405020304" pitchFamily="18" charset="0"/>
              </a:rPr>
              <a:t>Voeding, een probleem of oplossing? – Esther van Steenhagen</a:t>
            </a:r>
            <a:endParaRPr lang="nl-NL" sz="1800">
              <a:effectLst/>
              <a:latin typeface="Times New Roman" panose="02020603050405020304" pitchFamily="18" charset="0"/>
              <a:ea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lang="nl-NL" sz="1800">
                <a:effectLst/>
                <a:latin typeface="Segoe UI" panose="020B0502040204020203" pitchFamily="34" charset="0"/>
                <a:ea typeface="Times New Roman" panose="02020603050405020304" pitchFamily="18" charset="0"/>
              </a:rPr>
              <a:t>Kinderen worden volwassen - </a:t>
            </a:r>
            <a:r>
              <a:rPr lang="en-US" sz="1800">
                <a:effectLst/>
                <a:latin typeface="Calibri" panose="020F0502020204030204" pitchFamily="34" charset="0"/>
                <a:ea typeface="Times New Roman" panose="02020603050405020304" pitchFamily="18" charset="0"/>
                <a:cs typeface="Times New Roman" panose="02020603050405020304" pitchFamily="18" charset="0"/>
              </a:rPr>
              <a:t>Eva Papathanasiou</a:t>
            </a:r>
            <a:r>
              <a:rPr lang="en-US" sz="180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nl-NL" sz="1800">
              <a:effectLst/>
              <a:latin typeface="Times New Roman" panose="02020603050405020304" pitchFamily="18" charset="0"/>
              <a:ea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lang="nl-NL" sz="1800">
                <a:effectLst/>
                <a:latin typeface="Segoe UI" panose="020B0502040204020203" pitchFamily="34" charset="0"/>
                <a:ea typeface="Times New Roman" panose="02020603050405020304" pitchFamily="18" charset="0"/>
              </a:rPr>
              <a:t>Mijn hart gaat te keer, maar wat is het nou?</a:t>
            </a:r>
            <a:r>
              <a:rPr lang="nl-NL"/>
              <a:t> - </a:t>
            </a:r>
            <a:r>
              <a:rPr lang="en-US" sz="1800">
                <a:effectLst/>
                <a:latin typeface="Calibri" panose="020F0502020204030204" pitchFamily="34" charset="0"/>
                <a:ea typeface="Calibri" panose="020F0502020204030204" pitchFamily="34" charset="0"/>
                <a:cs typeface="Calibri" panose="020F0502020204030204" pitchFamily="34" charset="0"/>
              </a:rPr>
              <a:t>Ewout Boesaard</a:t>
            </a:r>
            <a:r>
              <a:rPr lang="en-US" sz="180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nl-NL"/>
          </a:p>
          <a:p>
            <a:pPr marL="171450" indent="-171450">
              <a:buFontTx/>
              <a:buChar char="-"/>
            </a:pPr>
            <a:endParaRPr lang="nl-NL"/>
          </a:p>
          <a:p>
            <a:pPr marL="171450" indent="-171450">
              <a:buFontTx/>
              <a:buChar char="-"/>
            </a:pPr>
            <a:r>
              <a:rPr lang="nl-NL"/>
              <a:t>Weet iedereen wat het ACAHA is? Als ik vandaag Rotterdam, Erasmus, Amalia, Nijmegen, Radboud of Sophia zeg dan bedoel ik daarmee over het algemeen hetzelfde. </a:t>
            </a:r>
          </a:p>
          <a:p>
            <a:endParaRPr lang="nl-NL" dirty="0"/>
          </a:p>
        </p:txBody>
      </p:sp>
      <p:sp>
        <p:nvSpPr>
          <p:cNvPr id="4" name="Tijdelijke aanduiding voor dianummer 3"/>
          <p:cNvSpPr>
            <a:spLocks noGrp="1"/>
          </p:cNvSpPr>
          <p:nvPr>
            <p:ph type="sldNum" sz="quarter" idx="5"/>
          </p:nvPr>
        </p:nvSpPr>
        <p:spPr/>
        <p:txBody>
          <a:bodyPr/>
          <a:lstStyle/>
          <a:p>
            <a:fld id="{335DB0D0-382C-4A63-B0C4-A6B21F171623}" type="slidenum">
              <a:rPr lang="nl-NL" smtClean="0"/>
              <a:t>1</a:t>
            </a:fld>
            <a:endParaRPr lang="nl-NL" dirty="0"/>
          </a:p>
        </p:txBody>
      </p:sp>
    </p:spTree>
    <p:extLst>
      <p:ext uri="{BB962C8B-B14F-4D97-AF65-F5344CB8AC3E}">
        <p14:creationId xmlns:p14="http://schemas.microsoft.com/office/powerpoint/2010/main" val="3973523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atin typeface="Avenir Next LT Pro"/>
              </a:rPr>
              <a:t>Voor wie staan we klaar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latin typeface="Avenir Next LT Pro"/>
              </a:rPr>
              <a:t>De Patiëntenvereniging Aangeboren Hartafwijkingen is van en voor kinderen, jongeren en volwassenen met een aangeboren hartafwijking en voor hun ouders, partners en familieleden.</a:t>
            </a:r>
            <a:r>
              <a:rPr lang="nl-NL"/>
              <a:t>  </a:t>
            </a:r>
          </a:p>
          <a:p>
            <a:endParaRPr lang="nl-NL"/>
          </a:p>
        </p:txBody>
      </p:sp>
      <p:sp>
        <p:nvSpPr>
          <p:cNvPr id="4" name="Tijdelijke aanduiding voor dianummer 3"/>
          <p:cNvSpPr>
            <a:spLocks noGrp="1"/>
          </p:cNvSpPr>
          <p:nvPr>
            <p:ph type="sldNum" sz="quarter" idx="5"/>
          </p:nvPr>
        </p:nvSpPr>
        <p:spPr/>
        <p:txBody>
          <a:bodyPr/>
          <a:lstStyle/>
          <a:p>
            <a:fld id="{335DB0D0-382C-4A63-B0C4-A6B21F171623}" type="slidenum">
              <a:rPr lang="nl-NL" smtClean="0"/>
              <a:t>10</a:t>
            </a:fld>
            <a:endParaRPr lang="nl-NL"/>
          </a:p>
        </p:txBody>
      </p:sp>
    </p:spTree>
    <p:extLst>
      <p:ext uri="{BB962C8B-B14F-4D97-AF65-F5344CB8AC3E}">
        <p14:creationId xmlns:p14="http://schemas.microsoft.com/office/powerpoint/2010/main" val="4249715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a:latin typeface="Avenir Next LT Pro"/>
              </a:rPr>
              <a:t>Het belang van lotgenotencontact</a:t>
            </a:r>
          </a:p>
          <a:p>
            <a:pPr marL="285750" indent="-285750">
              <a:lnSpc>
                <a:spcPct val="130000"/>
              </a:lnSpc>
              <a:buClr>
                <a:srgbClr val="C00000"/>
              </a:buClr>
              <a:buSzPct val="100000"/>
              <a:buFont typeface="Arial"/>
              <a:buChar char="•"/>
              <a:defRPr sz="1400">
                <a:solidFill>
                  <a:srgbClr val="262626"/>
                </a:solidFill>
                <a:latin typeface="Avenir Next Regular"/>
                <a:ea typeface="Avenir Next Regular"/>
                <a:cs typeface="Avenir Next Regular"/>
                <a:sym typeface="Avenir Next Regular"/>
              </a:defRPr>
            </a:pPr>
            <a:r>
              <a:rPr lang="nl-NL" sz="1200">
                <a:latin typeface="Avenir Next LT Pro"/>
                <a:ea typeface="Avenir Next Medium"/>
                <a:cs typeface="Avenir Next Medium"/>
                <a:sym typeface="Avenir Next Medium"/>
              </a:rPr>
              <a:t>Informatie</a:t>
            </a:r>
            <a:r>
              <a:rPr lang="nl-NL" sz="1200">
                <a:latin typeface="Avenir Next LT Pro"/>
              </a:rPr>
              <a:t> bijeenkomsten (fysiek en/of online).</a:t>
            </a:r>
            <a:endParaRPr lang="nl-NL" sz="1200">
              <a:solidFill>
                <a:srgbClr val="FFFFFF"/>
              </a:solidFill>
              <a:latin typeface="Avenir Next LT Pro"/>
            </a:endParaRPr>
          </a:p>
          <a:p>
            <a:pPr marL="285750" indent="-285750">
              <a:lnSpc>
                <a:spcPct val="130000"/>
              </a:lnSpc>
              <a:buClr>
                <a:srgbClr val="C00000"/>
              </a:buClr>
              <a:buSzPct val="100000"/>
              <a:buFont typeface="Arial"/>
              <a:buChar char="•"/>
              <a:defRPr sz="1400">
                <a:solidFill>
                  <a:srgbClr val="262626"/>
                </a:solidFill>
                <a:latin typeface="Avenir Next Regular"/>
                <a:ea typeface="Avenir Next Regular"/>
                <a:cs typeface="Avenir Next Regular"/>
                <a:sym typeface="Avenir Next Regular"/>
              </a:defRPr>
            </a:pPr>
            <a:r>
              <a:rPr lang="nl-NL" sz="1200">
                <a:latin typeface="Avenir Next LT Pro"/>
                <a:ea typeface="Avenir Next Medium"/>
                <a:cs typeface="Avenir Next Medium"/>
                <a:sym typeface="Avenir Next Medium"/>
              </a:rPr>
              <a:t>Activiteiten</a:t>
            </a:r>
            <a:r>
              <a:rPr lang="nl-NL" sz="1200">
                <a:latin typeface="Avenir Next LT Pro"/>
              </a:rPr>
              <a:t> gericht op stimuleren lotgenotencontact/gelijkgestemde</a:t>
            </a:r>
            <a:endParaRPr lang="nl-NL" sz="1200">
              <a:solidFill>
                <a:srgbClr val="262626"/>
              </a:solidFill>
              <a:latin typeface="Avenir Next LT Pro"/>
            </a:endParaRPr>
          </a:p>
          <a:p>
            <a:pPr marL="285750" indent="-285750">
              <a:lnSpc>
                <a:spcPct val="130000"/>
              </a:lnSpc>
              <a:buClr>
                <a:srgbClr val="C00000"/>
              </a:buClr>
              <a:buSzPct val="100000"/>
              <a:buFont typeface="Arial"/>
              <a:buChar char="•"/>
              <a:defRPr sz="1400">
                <a:solidFill>
                  <a:srgbClr val="262626"/>
                </a:solidFill>
                <a:latin typeface="Avenir Next Regular"/>
                <a:ea typeface="Avenir Next Regular"/>
                <a:cs typeface="Avenir Next Regular"/>
                <a:sym typeface="Avenir Next Regular"/>
              </a:defRPr>
            </a:pPr>
            <a:r>
              <a:rPr lang="nl-NL" sz="1200">
                <a:latin typeface="Avenir Next LT Pro"/>
                <a:ea typeface="Avenir Next Medium"/>
                <a:cs typeface="Avenir Next Medium"/>
                <a:sym typeface="Avenir Next Medium"/>
              </a:rPr>
              <a:t>Workshops</a:t>
            </a:r>
            <a:r>
              <a:rPr lang="nl-NL" sz="1200">
                <a:latin typeface="Avenir Next LT Pro"/>
              </a:rPr>
              <a:t> voor verschillende doelgroepen met verschillende thema’s.</a:t>
            </a:r>
            <a:endParaRPr lang="nl-NL" sz="1200">
              <a:solidFill>
                <a:srgbClr val="FFFFFF"/>
              </a:solidFill>
              <a:latin typeface="Avenir Next LT Pro"/>
            </a:endParaRPr>
          </a:p>
          <a:p>
            <a:pPr marL="285750" indent="-285750">
              <a:lnSpc>
                <a:spcPct val="130000"/>
              </a:lnSpc>
              <a:buClr>
                <a:srgbClr val="C00000"/>
              </a:buClr>
              <a:buSzPct val="100000"/>
              <a:buFont typeface="Arial"/>
              <a:buChar char="•"/>
              <a:defRPr sz="1400">
                <a:solidFill>
                  <a:srgbClr val="262626"/>
                </a:solidFill>
                <a:latin typeface="Avenir Next Regular"/>
                <a:ea typeface="Avenir Next Regular"/>
                <a:cs typeface="Avenir Next Regular"/>
                <a:sym typeface="Avenir Next Regular"/>
              </a:defRPr>
            </a:pPr>
            <a:r>
              <a:rPr lang="nl-NL" sz="1200">
                <a:latin typeface="Avenir Next LT Pro"/>
                <a:ea typeface="Avenir Next Medium"/>
                <a:cs typeface="Avenir Next Medium"/>
                <a:sym typeface="Avenir Next Medium"/>
              </a:rPr>
              <a:t>Lotgenotencontact</a:t>
            </a:r>
            <a:r>
              <a:rPr lang="nl-NL" sz="1200">
                <a:latin typeface="Avenir Next LT Pro"/>
              </a:rPr>
              <a:t> op basis van individuele wensen.</a:t>
            </a:r>
          </a:p>
          <a:p>
            <a:endParaRPr lang="nl-NL" sz="1200">
              <a:latin typeface="Avenir Next LT Pro"/>
            </a:endParaRPr>
          </a:p>
          <a:p>
            <a:endParaRPr lang="nl-NL" sz="1200">
              <a:latin typeface="Avenir Next LT Pro"/>
            </a:endParaRPr>
          </a:p>
          <a:p>
            <a:r>
              <a:rPr lang="nl-NL" sz="1200">
                <a:latin typeface="Avenir Next LT Pro"/>
              </a:rPr>
              <a:t>Het delen van onze kennis en ervaring:</a:t>
            </a:r>
          </a:p>
          <a:p>
            <a:pPr marL="171450" indent="-171450">
              <a:buFont typeface="Arial" panose="020B0604020202020204" pitchFamily="34" charset="0"/>
              <a:buChar char="•"/>
            </a:pPr>
            <a:endParaRPr lang="nl-NL" sz="1200">
              <a:latin typeface="Avenir Next LT Pro"/>
            </a:endParaRPr>
          </a:p>
          <a:p>
            <a:pPr marL="227965" indent="-227965">
              <a:buClr>
                <a:srgbClr val="D0043C"/>
              </a:buClr>
              <a:buFont typeface="Arial" panose="020B0604020202020204" pitchFamily="34" charset="0"/>
              <a:buChar char="•"/>
              <a:defRPr sz="1400">
                <a:solidFill>
                  <a:srgbClr val="000000"/>
                </a:solidFill>
              </a:defRPr>
            </a:pPr>
            <a:r>
              <a:rPr lang="nl-NL" sz="1200">
                <a:latin typeface="Avenir Next LT Pro"/>
              </a:rPr>
              <a:t>Informatievoorziening rondom thema's op website</a:t>
            </a:r>
            <a:br>
              <a:rPr lang="nl-NL" sz="1200">
                <a:latin typeface="Avenir Next LT Pro"/>
              </a:rPr>
            </a:br>
            <a:r>
              <a:rPr lang="nl-NL" sz="1200">
                <a:latin typeface="Avenir Next LT Pro"/>
              </a:rPr>
              <a:t>(2023 Leefstijl, Vakantie &amp; vrije tijd, Relatie, Heart &amp; mind)</a:t>
            </a:r>
            <a:endParaRPr lang="nl-NL"/>
          </a:p>
          <a:p>
            <a:pPr marL="227965" indent="-227965">
              <a:buClr>
                <a:srgbClr val="D0043C"/>
              </a:buClr>
              <a:buFont typeface="Arial" panose="020B0604020202020204" pitchFamily="34" charset="0"/>
              <a:buChar char="•"/>
              <a:defRPr sz="1400">
                <a:solidFill>
                  <a:srgbClr val="000000"/>
                </a:solidFill>
              </a:defRPr>
            </a:pPr>
            <a:r>
              <a:rPr lang="nl-NL" sz="1200">
                <a:latin typeface="Avenir Next LT Pro"/>
              </a:rPr>
              <a:t>Producten zoals spreekbeurtpakket en hartpaspoort</a:t>
            </a:r>
          </a:p>
          <a:p>
            <a:pPr marL="227965" indent="-227965">
              <a:buClr>
                <a:srgbClr val="D0043C"/>
              </a:buClr>
              <a:buFont typeface="Arial" panose="020B0604020202020204" pitchFamily="34" charset="0"/>
              <a:buChar char="•"/>
              <a:defRPr sz="1400">
                <a:solidFill>
                  <a:srgbClr val="000000"/>
                </a:solidFill>
              </a:defRPr>
            </a:pPr>
            <a:r>
              <a:rPr lang="nl-NL" sz="1200">
                <a:latin typeface="Avenir Next LT Pro"/>
              </a:rPr>
              <a:t>Overleg met de (kinder) hartcentra over de zorg​.</a:t>
            </a:r>
            <a:endParaRPr lang="nl-NL"/>
          </a:p>
          <a:p>
            <a:pPr marL="227965" indent="-227965">
              <a:buClr>
                <a:srgbClr val="D0043C"/>
              </a:buClr>
              <a:buFont typeface="Arial" panose="020B0604020202020204" pitchFamily="34" charset="0"/>
              <a:buChar char="•"/>
              <a:defRPr sz="1400">
                <a:solidFill>
                  <a:srgbClr val="000000"/>
                </a:solidFill>
              </a:defRPr>
            </a:pPr>
            <a:r>
              <a:rPr lang="nl-NL" sz="1200">
                <a:latin typeface="Avenir Next LT Pro"/>
              </a:rPr>
              <a:t>Achterban raadpleging (patiënten perspectief, klankbordgroep)</a:t>
            </a:r>
          </a:p>
          <a:p>
            <a:pPr marL="227965" indent="-227965">
              <a:buClr>
                <a:srgbClr val="D0043C"/>
              </a:buClr>
              <a:buFont typeface="Arial" panose="020B0604020202020204" pitchFamily="34" charset="0"/>
              <a:buChar char="•"/>
              <a:defRPr sz="1400">
                <a:solidFill>
                  <a:srgbClr val="000000"/>
                </a:solidFill>
              </a:defRPr>
            </a:pPr>
            <a:r>
              <a:rPr lang="nl-NL" sz="1200">
                <a:latin typeface="Avenir Next LT Pro"/>
              </a:rPr>
              <a:t>Deelname cliëntenraden ziekenhuizen​.</a:t>
            </a:r>
          </a:p>
          <a:p>
            <a:pPr marL="227965" indent="-227965">
              <a:buClr>
                <a:srgbClr val="D0043C"/>
              </a:buClr>
              <a:buFont typeface="Arial" panose="020B0604020202020204" pitchFamily="34" charset="0"/>
              <a:buChar char="•"/>
              <a:defRPr sz="1400">
                <a:solidFill>
                  <a:srgbClr val="000000"/>
                </a:solidFill>
              </a:defRPr>
            </a:pPr>
            <a:r>
              <a:rPr lang="nl-NL" sz="1200">
                <a:latin typeface="Avenir Next LT Pro"/>
              </a:rPr>
              <a:t>Deelname consortiums en projectgroepen over onderzoek en zorg​.</a:t>
            </a:r>
          </a:p>
          <a:p>
            <a:endParaRPr lang="nl-NL"/>
          </a:p>
        </p:txBody>
      </p:sp>
      <p:sp>
        <p:nvSpPr>
          <p:cNvPr id="4" name="Tijdelijke aanduiding voor dianummer 3"/>
          <p:cNvSpPr>
            <a:spLocks noGrp="1"/>
          </p:cNvSpPr>
          <p:nvPr>
            <p:ph type="sldNum" sz="quarter" idx="5"/>
          </p:nvPr>
        </p:nvSpPr>
        <p:spPr/>
        <p:txBody>
          <a:bodyPr/>
          <a:lstStyle/>
          <a:p>
            <a:fld id="{335DB0D0-382C-4A63-B0C4-A6B21F171623}" type="slidenum">
              <a:rPr lang="nl-NL" smtClean="0"/>
              <a:t>11</a:t>
            </a:fld>
            <a:endParaRPr lang="nl-NL"/>
          </a:p>
        </p:txBody>
      </p:sp>
    </p:spTree>
    <p:extLst>
      <p:ext uri="{BB962C8B-B14F-4D97-AF65-F5344CB8AC3E}">
        <p14:creationId xmlns:p14="http://schemas.microsoft.com/office/powerpoint/2010/main" val="1195782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Clr>
                <a:srgbClr val="D0043C"/>
              </a:buClr>
              <a:buFont typeface="Arial" panose="020B0604020202020204" pitchFamily="34" charset="0"/>
              <a:buChar char="•"/>
              <a:defRPr sz="1400">
                <a:solidFill>
                  <a:srgbClr val="333333"/>
                </a:solidFill>
              </a:defRPr>
            </a:pPr>
            <a:r>
              <a:rPr lang="nl-NL" dirty="0">
                <a:latin typeface="Avenir Next LT Pro"/>
              </a:rPr>
              <a:t>4x per jaar het informatieve eigen </a:t>
            </a:r>
            <a:r>
              <a:rPr lang="nl-NL">
                <a:latin typeface="Avenir Next LT Pro"/>
              </a:rPr>
              <a:t>full </a:t>
            </a:r>
            <a:r>
              <a:rPr lang="nl-NL" noProof="1">
                <a:latin typeface="Avenir Next LT Pro"/>
              </a:rPr>
              <a:t>color</a:t>
            </a:r>
            <a:r>
              <a:rPr lang="nl-NL">
                <a:latin typeface="Avenir Next LT Pro"/>
              </a:rPr>
              <a:t> </a:t>
            </a:r>
            <a:r>
              <a:rPr lang="nl-NL" dirty="0">
                <a:latin typeface="Avenir Next LT Pro"/>
              </a:rPr>
              <a:t>tijdschrift Sinus </a:t>
            </a:r>
            <a:r>
              <a:rPr lang="nl-NL" sz="1200" dirty="0">
                <a:solidFill>
                  <a:srgbClr val="333333"/>
                </a:solidFill>
                <a:latin typeface="Avenir Next LT Pro"/>
              </a:rPr>
              <a:t>met nieuws, ervaringsverhalen &amp; informatie rondom diverse thema's en actualiteiten</a:t>
            </a:r>
          </a:p>
          <a:p>
            <a:pPr marL="285750" indent="-285750">
              <a:buClr>
                <a:srgbClr val="D0043C"/>
              </a:buClr>
              <a:buFont typeface="Arial" panose="020B0604020202020204" pitchFamily="34" charset="0"/>
              <a:buChar char="•"/>
              <a:defRPr sz="1400">
                <a:solidFill>
                  <a:srgbClr val="333333"/>
                </a:solidFill>
              </a:defRPr>
            </a:pPr>
            <a:r>
              <a:rPr lang="nl-NL" dirty="0">
                <a:latin typeface="Avenir Next LT Pro"/>
              </a:rPr>
              <a:t>Digitale nieuwsbrieven met nieuws, oproepen, informatie over activiteiten.</a:t>
            </a:r>
          </a:p>
          <a:p>
            <a:pPr marL="285750" indent="-285750">
              <a:buClr>
                <a:srgbClr val="D0043C"/>
              </a:buClr>
              <a:buFont typeface="Arial" panose="020B0604020202020204" pitchFamily="34" charset="0"/>
              <a:buChar char="•"/>
              <a:defRPr sz="1400">
                <a:solidFill>
                  <a:srgbClr val="333333"/>
                </a:solidFill>
              </a:defRPr>
            </a:pPr>
            <a:r>
              <a:rPr lang="nl-NL" dirty="0">
                <a:latin typeface="Avenir Next LT Pro"/>
              </a:rPr>
              <a:t>Mogelijkheid tot deelname aan de activiteiten van de vereniging, zoals workshops en contactdagen.</a:t>
            </a:r>
          </a:p>
          <a:p>
            <a:pPr marL="285750" indent="-285750">
              <a:buClr>
                <a:srgbClr val="D0043C"/>
              </a:buClr>
              <a:buFont typeface="Arial" panose="020B0604020202020204" pitchFamily="34" charset="0"/>
              <a:buChar char="•"/>
              <a:defRPr sz="1400">
                <a:solidFill>
                  <a:srgbClr val="333333"/>
                </a:solidFill>
              </a:defRPr>
            </a:pPr>
            <a:r>
              <a:rPr lang="nl-NL" dirty="0">
                <a:latin typeface="Avenir Next LT Pro"/>
              </a:rPr>
              <a:t>Mogelijkheid tot aanvraag van een spreekbeurtenpakket, hartenpaspoort of brochure over aangeboren hartafwijkingen voor je eigen huisarts.</a:t>
            </a:r>
            <a:endParaRPr lang="nl-NL" dirty="0">
              <a:solidFill>
                <a:srgbClr val="000000"/>
              </a:solidFill>
              <a:latin typeface="Avenir Next LT Pro"/>
            </a:endParaRPr>
          </a:p>
          <a:p>
            <a:pPr marL="285750" indent="-285750">
              <a:buClr>
                <a:srgbClr val="D0043C"/>
              </a:buClr>
              <a:buFont typeface="Arial" panose="020B0604020202020204" pitchFamily="34" charset="0"/>
              <a:buChar char="•"/>
              <a:defRPr sz="1400">
                <a:solidFill>
                  <a:srgbClr val="333333"/>
                </a:solidFill>
              </a:defRPr>
            </a:pPr>
            <a:r>
              <a:rPr lang="nl-NL" dirty="0">
                <a:latin typeface="Avenir Next LT Pro"/>
              </a:rPr>
              <a:t>Mogelijkheid om een oproep te plaatsen om in contact te komen met lotgenoten/gelijkgestemde.</a:t>
            </a:r>
          </a:p>
          <a:p>
            <a:pPr marL="285750" indent="-285750">
              <a:buClr>
                <a:srgbClr val="D0043C"/>
              </a:buClr>
              <a:buFont typeface="Arial" panose="020B0604020202020204" pitchFamily="34" charset="0"/>
              <a:buChar char="•"/>
              <a:defRPr sz="1400">
                <a:solidFill>
                  <a:srgbClr val="333333"/>
                </a:solidFill>
              </a:defRPr>
            </a:pPr>
            <a:r>
              <a:rPr lang="nl-NL" dirty="0">
                <a:latin typeface="Avenir Next LT Pro"/>
              </a:rPr>
              <a:t>Op verzoek individueel advies/belangenbehartiging bij diverse zaken zoals het afsluiten van overlijdensrisico verzekering bij een hypotheek.</a:t>
            </a:r>
          </a:p>
          <a:p>
            <a:endParaRPr lang="nl-NL"/>
          </a:p>
          <a:p>
            <a:r>
              <a:rPr lang="nl-NL"/>
              <a:t>Tasje met een Sinus, neem deze vooral mee</a:t>
            </a:r>
            <a:endParaRPr lang="nl-NL" dirty="0"/>
          </a:p>
        </p:txBody>
      </p:sp>
      <p:sp>
        <p:nvSpPr>
          <p:cNvPr id="4" name="Tijdelijke aanduiding voor dianummer 3"/>
          <p:cNvSpPr>
            <a:spLocks noGrp="1"/>
          </p:cNvSpPr>
          <p:nvPr>
            <p:ph type="sldNum" sz="quarter" idx="5"/>
          </p:nvPr>
        </p:nvSpPr>
        <p:spPr/>
        <p:txBody>
          <a:bodyPr/>
          <a:lstStyle/>
          <a:p>
            <a:fld id="{335DB0D0-382C-4A63-B0C4-A6B21F171623}" type="slidenum">
              <a:rPr lang="nl-NL" smtClean="0"/>
              <a:t>12</a:t>
            </a:fld>
            <a:endParaRPr lang="nl-NL"/>
          </a:p>
        </p:txBody>
      </p:sp>
    </p:spTree>
    <p:extLst>
      <p:ext uri="{BB962C8B-B14F-4D97-AF65-F5344CB8AC3E}">
        <p14:creationId xmlns:p14="http://schemas.microsoft.com/office/powerpoint/2010/main" val="1912093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0000"/>
              </a:lnSpc>
              <a:defRPr sz="1200">
                <a:solidFill>
                  <a:srgbClr val="FFFFFF"/>
                </a:solidFill>
                <a:latin typeface="Avenir Next Medium"/>
                <a:ea typeface="Avenir Next Medium"/>
                <a:cs typeface="Avenir Next Medium"/>
                <a:sym typeface="Avenir Next Medium"/>
              </a:defRPr>
            </a:pPr>
            <a:r>
              <a:rPr lang="nl-NL">
                <a:latin typeface="Avenir Next LT Pro"/>
              </a:rPr>
              <a:t>Namens het bestuur van de Patiëntenvereniging Aangeboren Hartafwijkingen</a:t>
            </a:r>
          </a:p>
          <a:p>
            <a:pPr>
              <a:lnSpc>
                <a:spcPct val="110000"/>
              </a:lnSpc>
              <a:defRPr sz="1200">
                <a:solidFill>
                  <a:srgbClr val="FFFFFF"/>
                </a:solidFill>
                <a:latin typeface="Avenir Next Medium"/>
                <a:ea typeface="Avenir Next Medium"/>
                <a:cs typeface="Avenir Next Medium"/>
                <a:sym typeface="Avenir Next Medium"/>
              </a:defRPr>
            </a:pPr>
            <a:r>
              <a:rPr lang="nl-NL">
                <a:latin typeface="Avenir Next LT Pro"/>
              </a:rPr>
              <a:t>Just, Martine, Victor, Judith en Marco.</a:t>
            </a:r>
          </a:p>
          <a:p>
            <a:endParaRPr lang="nl-NL"/>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Door naar waar u voor gekomen bent, de subsessies! Het woord is aan Thomas Krasseman</a:t>
            </a:r>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335DB0D0-382C-4A63-B0C4-A6B21F171623}" type="slidenum">
              <a:rPr lang="nl-NL" smtClean="0"/>
              <a:t>13</a:t>
            </a:fld>
            <a:endParaRPr lang="nl-NL"/>
          </a:p>
        </p:txBody>
      </p:sp>
    </p:spTree>
    <p:extLst>
      <p:ext uri="{BB962C8B-B14F-4D97-AF65-F5344CB8AC3E}">
        <p14:creationId xmlns:p14="http://schemas.microsoft.com/office/powerpoint/2010/main" val="3083785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a:t>Ik wil een aantal onderzoeken kort toelichten, die wij financieren, die zich voor een groot deel in ACAHA afspelen.</a:t>
            </a:r>
          </a:p>
          <a:p>
            <a:pPr marL="171450" indent="-171450">
              <a:buFontTx/>
              <a:buChar char="-"/>
            </a:pPr>
            <a:r>
              <a:rPr lang="nl-NL"/>
              <a:t>Naast deze ‘lokale’ onderzoeken financieren wij ook nationale onderzoeken, waarin alle kinderhartcentra betrokken zijn en in samenwerken. Waarvn OUTREACH een goed voorbeeld is, dat financieren wij samen met de Hartstichting! </a:t>
            </a:r>
          </a:p>
          <a:p>
            <a:pPr marL="171450" indent="-171450">
              <a:buFontTx/>
              <a:buChar char="-"/>
            </a:pPr>
            <a:endParaRPr lang="nl-NL"/>
          </a:p>
          <a:p>
            <a:pPr marL="171450" indent="-171450">
              <a:buFontTx/>
              <a:buChar char="-"/>
            </a:pPr>
            <a:r>
              <a:rPr lang="nl-NL"/>
              <a:t>We gaan vooral uit van hoe kunnen we in de toekomst zorg, en behandeling beter maken!! Dus zijn we vernieuwend (innoverend) bezig? Niet wij, maar de artsen zodat het jullie, en onze toekomstige generaties ten goede komt! </a:t>
            </a:r>
          </a:p>
          <a:p>
            <a:pPr marL="171450" indent="-171450">
              <a:buFontTx/>
              <a:buChar char="-"/>
            </a:pPr>
            <a:endParaRPr lang="nl-NL"/>
          </a:p>
          <a:p>
            <a:pPr marL="171450" indent="-171450">
              <a:buFontTx/>
              <a:buChar char="-"/>
            </a:pPr>
            <a:r>
              <a:rPr lang="nl-NL"/>
              <a:t>Maar vragen zijn welkom, of aan de artsen stellen. </a:t>
            </a:r>
          </a:p>
          <a:p>
            <a:pPr marL="171450" indent="-171450">
              <a:buFontTx/>
              <a:buChar char="-"/>
            </a:pPr>
            <a:endParaRPr lang="nl-NL"/>
          </a:p>
          <a:p>
            <a:pPr marL="171450" indent="-171450">
              <a:buFontTx/>
              <a:buChar char="-"/>
            </a:pPr>
            <a:endParaRPr lang="nl-NL"/>
          </a:p>
          <a:p>
            <a:pPr marL="171450" indent="-171450">
              <a:buFontTx/>
              <a:buChar char="-"/>
            </a:pPr>
            <a:endParaRPr lang="nl-NL"/>
          </a:p>
        </p:txBody>
      </p:sp>
      <p:sp>
        <p:nvSpPr>
          <p:cNvPr id="4" name="Tijdelijke aanduiding voor dianummer 3"/>
          <p:cNvSpPr>
            <a:spLocks noGrp="1"/>
          </p:cNvSpPr>
          <p:nvPr>
            <p:ph type="sldNum" sz="quarter" idx="5"/>
          </p:nvPr>
        </p:nvSpPr>
        <p:spPr/>
        <p:txBody>
          <a:bodyPr/>
          <a:lstStyle/>
          <a:p>
            <a:fld id="{335DB0D0-382C-4A63-B0C4-A6B21F171623}" type="slidenum">
              <a:rPr lang="nl-NL" smtClean="0"/>
              <a:t>14</a:t>
            </a:fld>
            <a:endParaRPr lang="nl-NL"/>
          </a:p>
        </p:txBody>
      </p:sp>
    </p:spTree>
    <p:extLst>
      <p:ext uri="{BB962C8B-B14F-4D97-AF65-F5344CB8AC3E}">
        <p14:creationId xmlns:p14="http://schemas.microsoft.com/office/powerpoint/2010/main" val="1288288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a:t>Ondanks de supergoede vooruitgang bij het verhelpen van de hartafwijkingen kunnen mensen op latere leeftijd last krijgen van bijvoorbeeld een verminderde pompfunctie van het hart.</a:t>
            </a:r>
          </a:p>
          <a:p>
            <a:pPr marL="171450" indent="-171450">
              <a:buFontTx/>
              <a:buChar char="-"/>
            </a:pPr>
            <a:r>
              <a:rPr lang="nl-NL"/>
              <a:t>Hartfalen is de naam die dokters gebruiken voor een verminderde pompfunctie van het hart.</a:t>
            </a:r>
          </a:p>
          <a:p>
            <a:pPr marL="171450" indent="-171450">
              <a:buFontTx/>
              <a:buChar char="-"/>
            </a:pPr>
            <a:r>
              <a:rPr lang="nl-NL"/>
              <a:t>Er is vooral weinig bekend hoe dit ontstaat bij patiënten met een eenkamer hart of patiënten waarbij de rechterkamer meer dan normaal belast wordt zoals patiënten met een tetralogie van Fallot.</a:t>
            </a:r>
          </a:p>
          <a:p>
            <a:pPr marL="171450" indent="-171450">
              <a:buFontTx/>
              <a:buChar char="-"/>
            </a:pPr>
            <a:r>
              <a:rPr lang="nl-NL"/>
              <a:t>Wandspanning speelt een sleutelrol in het ontstaan van hartfalen, echter zijn de methodes die tot nu toe gebruikte werken niet nauwkeurig genoeg om de wandspanning te meten.</a:t>
            </a:r>
          </a:p>
          <a:p>
            <a:pPr marL="171450" indent="-171450">
              <a:buFontTx/>
              <a:buChar char="-"/>
            </a:pPr>
            <a:r>
              <a:rPr lang="nl-NL"/>
              <a:t>In dit onderzoek hebben de onderzoekers een methode ontwikkeld om op basis van MRI beelden en computermodellen de wandspanning</a:t>
            </a:r>
          </a:p>
          <a:p>
            <a:pPr marL="171450" indent="-171450">
              <a:buFontTx/>
              <a:buChar char="-"/>
            </a:pPr>
            <a:endParaRPr lang="nl-NL"/>
          </a:p>
          <a:p>
            <a:pPr marL="171450" indent="-171450">
              <a:buFontTx/>
              <a:buChar char="-"/>
            </a:pPr>
            <a:r>
              <a:rPr lang="nl-NL"/>
              <a:t>Conclusies: </a:t>
            </a:r>
          </a:p>
          <a:p>
            <a:pPr marL="628650" lvl="1" indent="-171450">
              <a:buFontTx/>
              <a:buChar char="-"/>
            </a:pPr>
            <a:r>
              <a:rPr lang="nl-NL"/>
              <a:t>Patiënten met een hogere wandspanning hebben een verminderde pompfunctie van hun rechterkamer</a:t>
            </a:r>
          </a:p>
          <a:p>
            <a:pPr marL="628650" lvl="1" indent="-171450">
              <a:buFontTx/>
              <a:buChar char="-"/>
            </a:pPr>
            <a:r>
              <a:rPr lang="nl-NL"/>
              <a:t>De wandspanning blijkt meer toe te nemen bij patiënten met een ernstige lekkage van de longslagaderklep</a:t>
            </a:r>
          </a:p>
          <a:p>
            <a:pPr marL="628650" lvl="1" indent="-171450">
              <a:buFontTx/>
              <a:buChar char="-"/>
            </a:pPr>
            <a:endParaRPr lang="nl-NL"/>
          </a:p>
          <a:p>
            <a:pPr marL="628650" lvl="1" indent="-171450">
              <a:buFontTx/>
              <a:buChar char="-"/>
            </a:pPr>
            <a:r>
              <a:rPr lang="nl-NL"/>
              <a:t>Met deze ontwikkelde methode de betekenis van deze conclusies verder onderzoeken.</a:t>
            </a:r>
          </a:p>
        </p:txBody>
      </p:sp>
      <p:sp>
        <p:nvSpPr>
          <p:cNvPr id="4" name="Tijdelijke aanduiding voor dianummer 3"/>
          <p:cNvSpPr>
            <a:spLocks noGrp="1"/>
          </p:cNvSpPr>
          <p:nvPr>
            <p:ph type="sldNum" sz="quarter" idx="5"/>
          </p:nvPr>
        </p:nvSpPr>
        <p:spPr/>
        <p:txBody>
          <a:bodyPr/>
          <a:lstStyle/>
          <a:p>
            <a:fld id="{335DB0D0-382C-4A63-B0C4-A6B21F171623}" type="slidenum">
              <a:rPr lang="nl-NL" smtClean="0"/>
              <a:t>15</a:t>
            </a:fld>
            <a:endParaRPr lang="nl-NL"/>
          </a:p>
        </p:txBody>
      </p:sp>
    </p:spTree>
    <p:extLst>
      <p:ext uri="{BB962C8B-B14F-4D97-AF65-F5344CB8AC3E}">
        <p14:creationId xmlns:p14="http://schemas.microsoft.com/office/powerpoint/2010/main" val="2267506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lgn="just">
              <a:buFontTx/>
              <a:buChar char="-"/>
            </a:pPr>
            <a:r>
              <a:rPr lang="nl-NL"/>
              <a:t>Hartfalen is net uitgelegd, maar er is nog niet altijd een geschikte therapie of behandeling voorhanden.</a:t>
            </a:r>
          </a:p>
          <a:p>
            <a:pPr marL="171450" indent="-171450" algn="just">
              <a:buFontTx/>
              <a:buChar char="-"/>
            </a:pPr>
            <a:r>
              <a:rPr lang="nl-NL"/>
              <a:t>Hartspier beter leren kennen is voor onderzoekers dus heel belangrijk om verder onderzoek op te kunnen doen.</a:t>
            </a:r>
          </a:p>
          <a:p>
            <a:pPr marL="171450" indent="-171450" algn="just">
              <a:buFontTx/>
              <a:buChar char="-"/>
            </a:pPr>
            <a:r>
              <a:rPr lang="nl-NL"/>
              <a:t>In het eerste deel is een kweekmethode ontwikkeld om kleine stukjes hart van een ‘ziek’ hart na een harttransplantatie 3 weken in leven te houden</a:t>
            </a:r>
          </a:p>
          <a:p>
            <a:pPr marL="171450" indent="-171450" algn="just">
              <a:buFontTx/>
              <a:buChar char="-"/>
            </a:pPr>
            <a:r>
              <a:rPr lang="nl-NL"/>
              <a:t>Bij restweefsel van een hartoperatie zijn die stukjes veel kleiner, dus de techniek moet nog verbeterd worden om ook deze stukjes weefsel te kunnen ‘kweken’</a:t>
            </a:r>
          </a:p>
          <a:p>
            <a:pPr marL="171450" indent="-171450" algn="just">
              <a:buFontTx/>
              <a:buChar char="-"/>
            </a:pPr>
            <a:r>
              <a:rPr lang="nl-NL"/>
              <a:t>Wat kun je doen wanneer dit lukt? Verschillende therapiën testen op het gekweekte weefsel zodat je weet welke therapie effect heeft om de hartspier sterker te maken en daarmee minder last van hartfalen</a:t>
            </a:r>
          </a:p>
          <a:p>
            <a:pPr marL="171450" indent="-171450" algn="just">
              <a:buFontTx/>
              <a:buChar char="-"/>
            </a:pPr>
            <a:endParaRPr lang="nl-NL"/>
          </a:p>
        </p:txBody>
      </p:sp>
      <p:sp>
        <p:nvSpPr>
          <p:cNvPr id="4" name="Tijdelijke aanduiding voor dianummer 3"/>
          <p:cNvSpPr>
            <a:spLocks noGrp="1"/>
          </p:cNvSpPr>
          <p:nvPr>
            <p:ph type="sldNum" sz="quarter" idx="5"/>
          </p:nvPr>
        </p:nvSpPr>
        <p:spPr/>
        <p:txBody>
          <a:bodyPr/>
          <a:lstStyle/>
          <a:p>
            <a:fld id="{335DB0D0-382C-4A63-B0C4-A6B21F171623}" type="slidenum">
              <a:rPr lang="nl-NL" smtClean="0"/>
              <a:t>16</a:t>
            </a:fld>
            <a:endParaRPr lang="nl-NL"/>
          </a:p>
        </p:txBody>
      </p:sp>
    </p:spTree>
    <p:extLst>
      <p:ext uri="{BB962C8B-B14F-4D97-AF65-F5344CB8AC3E}">
        <p14:creationId xmlns:p14="http://schemas.microsoft.com/office/powerpoint/2010/main" val="3554695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lgn="just">
              <a:buFontTx/>
              <a:buChar char="-"/>
            </a:pPr>
            <a:r>
              <a:rPr lang="nl-NL"/>
              <a:t>Hartritme monitoren om klachten of effecten van medicatie te kunnen onderzoeken</a:t>
            </a:r>
          </a:p>
          <a:p>
            <a:pPr marL="171450" indent="-171450" algn="just">
              <a:buFontTx/>
              <a:buChar char="-"/>
            </a:pPr>
            <a:r>
              <a:rPr lang="nl-NL"/>
              <a:t>Holter is groot, log, zichtbaar, huidirritatie, niet altijd even effectief</a:t>
            </a:r>
          </a:p>
          <a:p>
            <a:pPr marL="171450" indent="-171450" algn="just">
              <a:buFontTx/>
              <a:buChar char="-"/>
            </a:pPr>
            <a:r>
              <a:rPr lang="nl-NL"/>
              <a:t>Nieuwe technieken onderzoeken of deze betrouwbaar, nauwkeurig zijn</a:t>
            </a:r>
          </a:p>
          <a:p>
            <a:pPr marL="171450" indent="-171450" algn="just">
              <a:buFontTx/>
              <a:buChar char="-"/>
            </a:pPr>
            <a:endParaRPr lang="nl-NL"/>
          </a:p>
          <a:p>
            <a:pPr marL="171450" indent="-171450" algn="just">
              <a:buFontTx/>
              <a:buChar char="-"/>
            </a:pPr>
            <a:r>
              <a:rPr lang="nl-NL"/>
              <a:t>Bijkomend aspect is dat kinderen met een hartafwijking niet altijd even zorgeloos kunnen bewegen en sporten, deze nieuwe technieken die minder belastbaar zijn kunnen deze zorgen naar verwachting ook in de toekomst wegnemen. </a:t>
            </a:r>
          </a:p>
          <a:p>
            <a:pPr marL="171450" indent="-171450" algn="just">
              <a:buFontTx/>
              <a:buChar char="-"/>
            </a:pPr>
            <a:r>
              <a:rPr lang="nl-NL"/>
              <a:t>Komt nog een groter onderzoek hierover al achteraan. </a:t>
            </a:r>
          </a:p>
          <a:p>
            <a:pPr marL="171450" indent="-171450" algn="just">
              <a:buFontTx/>
              <a:buChar char="-"/>
            </a:pPr>
            <a:endParaRPr lang="nl-NL"/>
          </a:p>
        </p:txBody>
      </p:sp>
      <p:sp>
        <p:nvSpPr>
          <p:cNvPr id="4" name="Tijdelijke aanduiding voor dianummer 3"/>
          <p:cNvSpPr>
            <a:spLocks noGrp="1"/>
          </p:cNvSpPr>
          <p:nvPr>
            <p:ph type="sldNum" sz="quarter" idx="5"/>
          </p:nvPr>
        </p:nvSpPr>
        <p:spPr/>
        <p:txBody>
          <a:bodyPr/>
          <a:lstStyle/>
          <a:p>
            <a:fld id="{335DB0D0-382C-4A63-B0C4-A6B21F171623}" type="slidenum">
              <a:rPr lang="nl-NL" smtClean="0"/>
              <a:t>17</a:t>
            </a:fld>
            <a:endParaRPr lang="nl-NL"/>
          </a:p>
        </p:txBody>
      </p:sp>
    </p:spTree>
    <p:extLst>
      <p:ext uri="{BB962C8B-B14F-4D97-AF65-F5344CB8AC3E}">
        <p14:creationId xmlns:p14="http://schemas.microsoft.com/office/powerpoint/2010/main" val="2993555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a:t>EF</a:t>
            </a:r>
          </a:p>
          <a:p>
            <a:pPr marL="628650" lvl="1" indent="-171450">
              <a:buFontTx/>
              <a:buChar char="-"/>
            </a:pPr>
            <a:r>
              <a:rPr lang="nl-NL"/>
              <a:t>Geen effectieve behandeling voor Executieve functies</a:t>
            </a:r>
          </a:p>
          <a:p>
            <a:pPr marL="628650" lvl="1" indent="-171450">
              <a:buFontTx/>
              <a:buChar char="-"/>
            </a:pPr>
            <a:r>
              <a:rPr lang="nl-NL"/>
              <a:t>Bij kleuters zonder hartafwijking lijken executieve functies te kunnen worden verbeterd door middel van training </a:t>
            </a:r>
            <a:r>
              <a:rPr lang="nl-NL">
                <a:sym typeface="Wingdings" panose="05000000000000000000" pitchFamily="2" charset="2"/>
              </a:rPr>
              <a:t> ook bij kinderen met een aangeboren hartafwijking in een kleine voorstudie</a:t>
            </a:r>
          </a:p>
          <a:p>
            <a:pPr marL="628650" lvl="1" indent="-171450">
              <a:buFontTx/>
              <a:buChar char="-"/>
            </a:pPr>
            <a:r>
              <a:rPr lang="nl-NL">
                <a:sym typeface="Wingdings" panose="05000000000000000000" pitchFamily="2" charset="2"/>
              </a:rPr>
              <a:t>64 kinderen trainen en 64 kinderen niet trainen, resultaten vergelijken direct na de training en op latere leeftijd</a:t>
            </a:r>
            <a:endParaRPr lang="nl-NL"/>
          </a:p>
          <a:p>
            <a:pPr marL="628650" lvl="1" indent="-171450">
              <a:buFontTx/>
              <a:buChar char="-"/>
            </a:pPr>
            <a:r>
              <a:rPr lang="nl-NL"/>
              <a:t>Drie kinderhartentra doen mee</a:t>
            </a:r>
          </a:p>
          <a:p>
            <a:pPr marL="628650" lvl="1" indent="-171450">
              <a:buFontTx/>
              <a:buChar char="-"/>
            </a:pPr>
            <a:r>
              <a:rPr lang="nl-NL"/>
              <a:t>Doel is een effectieve manier ontwikkelen voor kleuters om het effectief functioneren van kinderen met een hartafwijking te verbeteren</a:t>
            </a:r>
          </a:p>
          <a:p>
            <a:pPr marL="171450" indent="-171450">
              <a:buFontTx/>
              <a:buChar char="-"/>
            </a:pPr>
            <a:endParaRPr lang="nl-NL"/>
          </a:p>
          <a:p>
            <a:pPr marL="171450" indent="-171450">
              <a:buFontTx/>
              <a:buChar char="-"/>
            </a:pPr>
            <a:endParaRPr lang="nl-NL"/>
          </a:p>
          <a:p>
            <a:pPr marL="171450" indent="-171450">
              <a:buFontTx/>
              <a:buChar char="-"/>
            </a:pPr>
            <a:r>
              <a:rPr lang="nl-NL"/>
              <a:t>OUTREACH </a:t>
            </a:r>
          </a:p>
          <a:p>
            <a:pPr marL="285750" indent="-285750" algn="just">
              <a:buFont typeface="Wingdings"/>
              <a:buChar char="Ø"/>
            </a:pPr>
            <a:r>
              <a:rPr lang="nl-NL">
                <a:solidFill>
                  <a:srgbClr val="333333"/>
                </a:solidFill>
                <a:ea typeface="+mn-lt"/>
                <a:cs typeface="+mn-lt"/>
              </a:rPr>
              <a:t>Dit onderzoek richt zich op de groep patiënten met afwijkingen in de verbinding tussen hartkamers en long- en lichaamsslagader. </a:t>
            </a:r>
          </a:p>
          <a:p>
            <a:pPr marL="285750" indent="-285750" algn="just">
              <a:buFont typeface="Wingdings"/>
              <a:buChar char="Ø"/>
            </a:pPr>
            <a:r>
              <a:rPr lang="nl-NL">
                <a:solidFill>
                  <a:srgbClr val="333333"/>
                </a:solidFill>
                <a:ea typeface="+mn-lt"/>
                <a:cs typeface="+mn-lt"/>
              </a:rPr>
              <a:t>Hieronder valt ongeveer de helft van alle AHA zoals transpositie van de grote arteriën (TGA), tetralogie van Fallot (ToF) en aorta stenose (AoSt). </a:t>
            </a:r>
            <a:endParaRPr lang="nl-NL">
              <a:solidFill>
                <a:srgbClr val="000000"/>
              </a:solidFill>
              <a:ea typeface="+mn-lt"/>
              <a:cs typeface="+mn-lt"/>
            </a:endParaRPr>
          </a:p>
          <a:p>
            <a:pPr marL="285750" indent="-285750" algn="just">
              <a:buFont typeface="Wingdings"/>
              <a:buChar char="Ø"/>
            </a:pPr>
            <a:r>
              <a:rPr lang="nl-NL">
                <a:solidFill>
                  <a:srgbClr val="333333"/>
                </a:solidFill>
                <a:ea typeface="+mn-lt"/>
                <a:cs typeface="+mn-lt"/>
              </a:rPr>
              <a:t>Later is er een grote kans op het ontwikkelen van hartfalen, hartritmestoornissen, plotse hartdood of een (mogelijk fatale) bloedvatverwijding/-vernauwing. </a:t>
            </a:r>
            <a:endParaRPr lang="nl-NL">
              <a:solidFill>
                <a:srgbClr val="000000"/>
              </a:solidFill>
              <a:ea typeface="+mn-lt"/>
              <a:cs typeface="+mn-lt"/>
            </a:endParaRPr>
          </a:p>
          <a:p>
            <a:pPr marL="285750" indent="-285750" algn="just">
              <a:buFont typeface="Wingdings"/>
              <a:buChar char="Ø"/>
            </a:pPr>
            <a:r>
              <a:rPr lang="nl-NL">
                <a:solidFill>
                  <a:srgbClr val="333333"/>
                </a:solidFill>
                <a:ea typeface="+mn-lt"/>
                <a:cs typeface="+mn-lt"/>
              </a:rPr>
              <a:t>Om gezond oud te kunnen worden met een AHA moeten deze late complicaties eerder herkend en beter behandeld worden. </a:t>
            </a:r>
          </a:p>
          <a:p>
            <a:pPr marL="285750" indent="-285750" algn="just">
              <a:buFont typeface="Wingdings"/>
              <a:buChar char="Ø"/>
            </a:pPr>
            <a:r>
              <a:rPr lang="nl-NL">
                <a:solidFill>
                  <a:srgbClr val="FF0000"/>
                </a:solidFill>
                <a:ea typeface="+mn-lt"/>
                <a:cs typeface="+mn-lt"/>
              </a:rPr>
              <a:t>Ambitie van de onderzoekers is om nieuwe methoden te ontwikkelen om de genoemde problemen eerder te herkennen, langer uit te stellen en beter te behandelen! </a:t>
            </a:r>
          </a:p>
          <a:p>
            <a:pPr marL="285750" indent="-285750" algn="just">
              <a:buFont typeface="Wingdings"/>
              <a:buChar char="Ø"/>
            </a:pPr>
            <a:r>
              <a:rPr lang="nl-NL">
                <a:solidFill>
                  <a:srgbClr val="FF0000"/>
                </a:solidFill>
                <a:ea typeface="+mn-lt"/>
                <a:cs typeface="+mn-lt"/>
              </a:rPr>
              <a:t>Dat kan enerzijds door technieken te ontwikkelen om ze zo vroeg mogelijk te herkennen, anderzijds om technieken te ontwikkelen om de problemen te voorkomen en eventuele problemen beter te behandelen</a:t>
            </a:r>
            <a:endParaRPr lang="nl-NL">
              <a:solidFill>
                <a:srgbClr val="FF0000"/>
              </a:solidFill>
            </a:endParaRPr>
          </a:p>
          <a:p>
            <a:pPr marL="171450" indent="-171450">
              <a:buFontTx/>
              <a:buChar char="-"/>
            </a:pPr>
            <a:endParaRPr lang="nl-NL"/>
          </a:p>
          <a:p>
            <a:pPr marL="171450" indent="-171450">
              <a:buFontTx/>
              <a:buChar char="-"/>
            </a:pPr>
            <a:endParaRPr lang="nl-NL"/>
          </a:p>
          <a:p>
            <a:pPr marL="171450" indent="-171450" algn="just">
              <a:buFontTx/>
              <a:buChar char="-"/>
            </a:pPr>
            <a:endParaRPr lang="nl-NL"/>
          </a:p>
        </p:txBody>
      </p:sp>
      <p:sp>
        <p:nvSpPr>
          <p:cNvPr id="4" name="Tijdelijke aanduiding voor dianummer 3"/>
          <p:cNvSpPr>
            <a:spLocks noGrp="1"/>
          </p:cNvSpPr>
          <p:nvPr>
            <p:ph type="sldNum" sz="quarter" idx="5"/>
          </p:nvPr>
        </p:nvSpPr>
        <p:spPr/>
        <p:txBody>
          <a:bodyPr/>
          <a:lstStyle/>
          <a:p>
            <a:fld id="{335DB0D0-382C-4A63-B0C4-A6B21F171623}" type="slidenum">
              <a:rPr lang="nl-NL" smtClean="0"/>
              <a:t>18</a:t>
            </a:fld>
            <a:endParaRPr lang="nl-NL"/>
          </a:p>
        </p:txBody>
      </p:sp>
    </p:spTree>
    <p:extLst>
      <p:ext uri="{BB962C8B-B14F-4D97-AF65-F5344CB8AC3E}">
        <p14:creationId xmlns:p14="http://schemas.microsoft.com/office/powerpoint/2010/main" val="1390744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a:latin typeface="Ubunt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err="1">
                <a:latin typeface="Ubuntu"/>
              </a:rPr>
              <a:t>Landelijke</a:t>
            </a:r>
            <a:r>
              <a:rPr lang="en-US" sz="1200" i="0">
                <a:latin typeface="Ubuntu"/>
              </a:rPr>
              <a:t> onderzoeksagenda:</a:t>
            </a:r>
          </a:p>
          <a:p>
            <a:pPr marL="0" indent="0">
              <a:buFontTx/>
              <a:buNone/>
            </a:pPr>
            <a:r>
              <a:rPr lang="nl-NL" sz="1200">
                <a:latin typeface="Ubuntu"/>
              </a:rPr>
              <a:t>De ‘Landelijke Onderzoeksagenda Hartafwijkingen Bij Kinderen’ bepaalt de richting van de investeringen die de komende jaren in Nederland </a:t>
            </a:r>
            <a:br>
              <a:rPr lang="nl-NL" sz="1200">
                <a:latin typeface="Ubuntu"/>
              </a:rPr>
            </a:br>
            <a:r>
              <a:rPr lang="nl-NL" sz="1200">
                <a:latin typeface="Ubuntu"/>
              </a:rPr>
              <a:t>worden gedaan door de kinderhartcentra en Stichting Hartekind. De ambitie is om een toppositie te hebben in de wereld op het gebied van </a:t>
            </a:r>
            <a:br>
              <a:rPr lang="nl-NL" sz="1200">
                <a:latin typeface="Ubuntu"/>
              </a:rPr>
            </a:br>
            <a:r>
              <a:rPr lang="nl-NL" sz="1200">
                <a:latin typeface="Ubuntu"/>
              </a:rPr>
              <a:t>onderzoek naar hartafwijkingen bij kinderen. </a:t>
            </a:r>
            <a:r>
              <a:rPr lang="nl-NL"/>
              <a:t>Door het realiseren van de Onderzoeksagenda is het mogelijk om binnen 10 jaar uit de top 3 te</a:t>
            </a:r>
          </a:p>
          <a:p>
            <a:pPr marL="0" indent="0">
              <a:buFontTx/>
              <a:buNone/>
            </a:pPr>
            <a:r>
              <a:rPr lang="nl-NL"/>
              <a:t> zijn van meest voorkomende doodsoorzaken onder kinderen tot 15 jaar. </a:t>
            </a:r>
          </a:p>
          <a:p>
            <a:pPr marL="171450" indent="-171450">
              <a:buFontTx/>
              <a:buChar cha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latin typeface="Ubuntu"/>
              </a:rPr>
              <a:t>Onderzoek: allerlei verschillende soorten Onderzoek, wij halen geld op en laten beoordelen of dat een zinvolle bestedeing is van onze gelden!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a:latin typeface="Ubunt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latin typeface="Ubuntu"/>
              </a:rPr>
              <a:t>Ouderraad, Wetenschappelijke AdviesRaad en beoordelingscommissie, externe reviewers</a:t>
            </a:r>
          </a:p>
          <a:p>
            <a:pPr marL="171450" indent="-171450">
              <a:buFontTx/>
              <a:buChar char="-"/>
            </a:pPr>
            <a:endParaRPr lang="nl-NL"/>
          </a:p>
          <a:p>
            <a:pPr marL="0" indent="0">
              <a:buFontTx/>
              <a:buNone/>
            </a:pPr>
            <a:r>
              <a:rPr lang="nl-NL"/>
              <a:t>Hiervoor is 4 miljoen euro per jaar nodig, daarbij kunnen wij jullie hulp gebruiken! </a:t>
            </a:r>
            <a:endParaRPr lang="nl-NL" sz="1200">
              <a:latin typeface="Ubuntu"/>
            </a:endParaRPr>
          </a:p>
          <a:p>
            <a:endParaRPr lang="nl-NL"/>
          </a:p>
        </p:txBody>
      </p:sp>
      <p:sp>
        <p:nvSpPr>
          <p:cNvPr id="4" name="Tijdelijke aanduiding voor dianummer 3"/>
          <p:cNvSpPr>
            <a:spLocks noGrp="1"/>
          </p:cNvSpPr>
          <p:nvPr>
            <p:ph type="sldNum" sz="quarter" idx="5"/>
          </p:nvPr>
        </p:nvSpPr>
        <p:spPr/>
        <p:txBody>
          <a:bodyPr/>
          <a:lstStyle/>
          <a:p>
            <a:fld id="{335DB0D0-382C-4A63-B0C4-A6B21F171623}" type="slidenum">
              <a:rPr lang="nl-NL" smtClean="0"/>
              <a:t>19</a:t>
            </a:fld>
            <a:endParaRPr lang="nl-NL"/>
          </a:p>
        </p:txBody>
      </p:sp>
    </p:spTree>
    <p:extLst>
      <p:ext uri="{BB962C8B-B14F-4D97-AF65-F5344CB8AC3E}">
        <p14:creationId xmlns:p14="http://schemas.microsoft.com/office/powerpoint/2010/main" val="1421515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a:latin typeface="Ubuntu" panose="020B0504030602030204" pitchFamily="34" charset="0"/>
              </a:rPr>
              <a:t>Thomas Krasseman en Ewout Boesaard</a:t>
            </a:r>
            <a:endParaRPr lang="nl-NL" sz="1200" dirty="0">
              <a:latin typeface="Ubuntu" panose="020B0504030602030204" pitchFamily="34" charset="0"/>
            </a:endParaRPr>
          </a:p>
          <a:p>
            <a:pPr marL="171450" indent="-171450">
              <a:buFontTx/>
              <a:buChar char="-"/>
            </a:pPr>
            <a:r>
              <a:rPr lang="nl-NL"/>
              <a:t>Kindercardioloog en hoofd kindercardiologie</a:t>
            </a:r>
            <a:endParaRPr lang="nl-NL" dirty="0"/>
          </a:p>
          <a:p>
            <a:pPr marL="171450" indent="-171450">
              <a:buFontTx/>
              <a:buChar char="-"/>
            </a:pPr>
            <a:endParaRPr lang="nl-NL" dirty="0"/>
          </a:p>
          <a:p>
            <a:pPr marL="171450" indent="-171450">
              <a:buFontTx/>
              <a:buChar char="-"/>
            </a:pPr>
            <a:r>
              <a:rPr lang="nl-NL"/>
              <a:t>Subsessie in </a:t>
            </a:r>
            <a:r>
              <a:rPr lang="nl-NL" dirty="0"/>
              <a:t>groepen</a:t>
            </a:r>
            <a:r>
              <a:rPr lang="nl-NL"/>
              <a:t>, als het goed is heeft u zich daarvoor opgegeven. Mocht dit niet lukken dan gaat Thomas ons straks vertellen hoe en wat. </a:t>
            </a:r>
          </a:p>
          <a:p>
            <a:pPr marL="171450" indent="-171450">
              <a:buFontTx/>
              <a:buChar char="-"/>
            </a:pPr>
            <a:r>
              <a:rPr lang="nl-NL"/>
              <a:t>De ruimtes voor de subsessies zijn </a:t>
            </a:r>
            <a:r>
              <a:rPr lang="nl-NL" dirty="0"/>
              <a:t>hier om de hoek</a:t>
            </a:r>
            <a:r>
              <a:rPr lang="nl-NL"/>
              <a:t>, ook dat zal Thomas ons zometeen verder uitleggen.</a:t>
            </a:r>
            <a:endParaRPr lang="nl-NL" dirty="0"/>
          </a:p>
          <a:p>
            <a:pPr marL="171450" indent="-171450">
              <a:buFontTx/>
              <a:buChar char="-"/>
            </a:pPr>
            <a:endParaRPr lang="nl-NL" dirty="0"/>
          </a:p>
          <a:p>
            <a:pPr marL="171450" indent="-171450">
              <a:buFontTx/>
              <a:buChar char="-"/>
            </a:pPr>
            <a:r>
              <a:rPr lang="nl-NL" dirty="0"/>
              <a:t>Gezamenlijke afronding</a:t>
            </a:r>
            <a:r>
              <a:rPr lang="nl-NL"/>
              <a:t>: Over onderzoeken die wij financieren</a:t>
            </a:r>
            <a:endParaRPr lang="nl-NL" dirty="0"/>
          </a:p>
          <a:p>
            <a:pPr marL="171450" indent="-171450">
              <a:buFontTx/>
              <a:buChar char="-"/>
            </a:pPr>
            <a:r>
              <a:rPr lang="nl-NL" dirty="0"/>
              <a:t>Afsluiting met alle aanwezige specialisten</a:t>
            </a:r>
          </a:p>
          <a:p>
            <a:pPr marL="171450" indent="-171450">
              <a:buFontTx/>
              <a:buChar char="-"/>
            </a:pPr>
            <a:endParaRPr lang="nl-NL" dirty="0"/>
          </a:p>
        </p:txBody>
      </p:sp>
      <p:sp>
        <p:nvSpPr>
          <p:cNvPr id="4" name="Tijdelijke aanduiding voor dianummer 3"/>
          <p:cNvSpPr>
            <a:spLocks noGrp="1"/>
          </p:cNvSpPr>
          <p:nvPr>
            <p:ph type="sldNum" sz="quarter" idx="5"/>
          </p:nvPr>
        </p:nvSpPr>
        <p:spPr/>
        <p:txBody>
          <a:bodyPr/>
          <a:lstStyle/>
          <a:p>
            <a:fld id="{335DB0D0-382C-4A63-B0C4-A6B21F171623}" type="slidenum">
              <a:rPr lang="nl-NL" smtClean="0"/>
              <a:t>2</a:t>
            </a:fld>
            <a:endParaRPr lang="nl-NL" dirty="0"/>
          </a:p>
        </p:txBody>
      </p:sp>
    </p:spTree>
    <p:extLst>
      <p:ext uri="{BB962C8B-B14F-4D97-AF65-F5344CB8AC3E}">
        <p14:creationId xmlns:p14="http://schemas.microsoft.com/office/powerpoint/2010/main" val="3572416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ctr">
              <a:buFont typeface="Arial" panose="020B0604020202020204" pitchFamily="34" charset="0"/>
              <a:buChar char="•"/>
            </a:pPr>
            <a:r>
              <a:rPr lang="nl-NL" b="0" i="0">
                <a:solidFill>
                  <a:srgbClr val="333333"/>
                </a:solidFill>
                <a:effectLst/>
                <a:latin typeface="Open Sans" panose="020B0606030504020204" pitchFamily="34" charset="0"/>
              </a:rPr>
              <a:t>Een school die een sponsorloop organiseert </a:t>
            </a:r>
          </a:p>
          <a:p>
            <a:pPr algn="l" fontAlgn="ctr">
              <a:buFont typeface="Arial" panose="020B0604020202020204" pitchFamily="34" charset="0"/>
              <a:buChar char="•"/>
            </a:pPr>
            <a:r>
              <a:rPr lang="nl-NL" b="0" i="0">
                <a:solidFill>
                  <a:srgbClr val="333333"/>
                </a:solidFill>
                <a:effectLst/>
                <a:latin typeface="Open Sans" panose="020B0606030504020204" pitchFamily="34" charset="0"/>
              </a:rPr>
              <a:t>Een statiegeldactie</a:t>
            </a:r>
          </a:p>
          <a:p>
            <a:pPr algn="l" fontAlgn="ctr">
              <a:buFont typeface="Arial" panose="020B0604020202020204" pitchFamily="34" charset="0"/>
              <a:buChar char="•"/>
            </a:pPr>
            <a:r>
              <a:rPr lang="nl-NL" b="0" i="0">
                <a:solidFill>
                  <a:srgbClr val="333333"/>
                </a:solidFill>
                <a:effectLst/>
                <a:latin typeface="Open Sans" panose="020B0606030504020204" pitchFamily="34" charset="0"/>
              </a:rPr>
              <a:t>Een hartekind dat een spreekbeurt geeft op school</a:t>
            </a:r>
          </a:p>
          <a:p>
            <a:pPr algn="l" fontAlgn="ctr">
              <a:buFont typeface="Arial" panose="020B0604020202020204" pitchFamily="34" charset="0"/>
              <a:buChar char="•"/>
            </a:pPr>
            <a:r>
              <a:rPr lang="nl-NL" b="0" i="0">
                <a:solidFill>
                  <a:srgbClr val="333333"/>
                </a:solidFill>
                <a:effectLst/>
                <a:latin typeface="Open Sans" panose="020B0606030504020204" pitchFamily="34" charset="0"/>
              </a:rPr>
              <a:t>Een vrijwilliger die 2dehands spullen verkoopt op een braderie</a:t>
            </a:r>
          </a:p>
          <a:p>
            <a:pPr algn="l" fontAlgn="ctr">
              <a:buFont typeface="Arial" panose="020B0604020202020204" pitchFamily="34" charset="0"/>
              <a:buChar char="•"/>
            </a:pPr>
            <a:r>
              <a:rPr lang="nl-NL" b="0" i="0">
                <a:solidFill>
                  <a:srgbClr val="333333"/>
                </a:solidFill>
                <a:effectLst/>
                <a:latin typeface="Open Sans" panose="020B0606030504020204" pitchFamily="34" charset="0"/>
              </a:rPr>
              <a:t>Een moeder die haar verhaal vertelt op een bijeenkomst</a:t>
            </a:r>
          </a:p>
          <a:p>
            <a:pPr algn="l" fontAlgn="ctr">
              <a:buFont typeface="Arial" panose="020B0604020202020204" pitchFamily="34" charset="0"/>
              <a:buChar char="•"/>
            </a:pPr>
            <a:r>
              <a:rPr lang="nl-NL" b="0" i="0">
                <a:solidFill>
                  <a:srgbClr val="333333"/>
                </a:solidFill>
                <a:effectLst/>
                <a:latin typeface="Open Sans" panose="020B0606030504020204" pitchFamily="34" charset="0"/>
              </a:rPr>
              <a:t>Een vader die meeloopt met de </a:t>
            </a:r>
            <a:r>
              <a:rPr lang="nl-NL" b="0" i="0" err="1">
                <a:solidFill>
                  <a:srgbClr val="333333"/>
                </a:solidFill>
                <a:effectLst/>
                <a:latin typeface="Open Sans" panose="020B0606030504020204" pitchFamily="34" charset="0"/>
              </a:rPr>
              <a:t>Damloop</a:t>
            </a:r>
            <a:r>
              <a:rPr lang="nl-NL" b="0" i="0">
                <a:solidFill>
                  <a:srgbClr val="333333"/>
                </a:solidFill>
                <a:effectLst/>
                <a:latin typeface="Open Sans" panose="020B0606030504020204" pitchFamily="34" charset="0"/>
              </a:rPr>
              <a:t> of </a:t>
            </a:r>
            <a:r>
              <a:rPr lang="nl-NL" b="0" i="0" err="1">
                <a:solidFill>
                  <a:srgbClr val="333333"/>
                </a:solidFill>
                <a:effectLst/>
                <a:latin typeface="Open Sans" panose="020B0606030504020204" pitchFamily="34" charset="0"/>
              </a:rPr>
              <a:t>meeschaatst</a:t>
            </a:r>
            <a:r>
              <a:rPr lang="nl-NL" b="0" i="0">
                <a:solidFill>
                  <a:srgbClr val="333333"/>
                </a:solidFill>
                <a:effectLst/>
                <a:latin typeface="Open Sans" panose="020B0606030504020204" pitchFamily="34" charset="0"/>
              </a:rPr>
              <a:t> op de </a:t>
            </a:r>
            <a:r>
              <a:rPr lang="nl-NL" b="0" i="0" err="1">
                <a:solidFill>
                  <a:srgbClr val="333333"/>
                </a:solidFill>
                <a:effectLst/>
                <a:latin typeface="Open Sans" panose="020B0606030504020204" pitchFamily="34" charset="0"/>
              </a:rPr>
              <a:t>Weissensee</a:t>
            </a:r>
            <a:r>
              <a:rPr lang="nl-NL" b="0" i="0">
                <a:solidFill>
                  <a:srgbClr val="333333"/>
                </a:solidFill>
                <a:effectLst/>
                <a:latin typeface="Open Sans" panose="020B0606030504020204" pitchFamily="34" charset="0"/>
              </a:rPr>
              <a:t> in ons Hartekindteam</a:t>
            </a:r>
          </a:p>
          <a:p>
            <a:pPr algn="l" fontAlgn="ctr">
              <a:buFont typeface="Arial" panose="020B0604020202020204" pitchFamily="34" charset="0"/>
              <a:buChar char="•"/>
            </a:pPr>
            <a:r>
              <a:rPr lang="nl-NL" b="0" i="0">
                <a:solidFill>
                  <a:srgbClr val="333333"/>
                </a:solidFill>
                <a:effectLst/>
                <a:latin typeface="Open Sans" panose="020B0606030504020204" pitchFamily="34" charset="0"/>
              </a:rPr>
              <a:t>Een kind dat koekjes of sieraden maakt en verkoopt</a:t>
            </a:r>
          </a:p>
          <a:p>
            <a:pPr algn="l" fontAlgn="ctr">
              <a:buFont typeface="Arial" panose="020B0604020202020204" pitchFamily="34" charset="0"/>
              <a:buChar char="•"/>
            </a:pPr>
            <a:r>
              <a:rPr lang="nl-NL" b="0" i="0">
                <a:solidFill>
                  <a:srgbClr val="333333"/>
                </a:solidFill>
                <a:effectLst/>
                <a:latin typeface="Open Sans" panose="020B0606030504020204" pitchFamily="34" charset="0"/>
              </a:rPr>
              <a:t>Een bedrijf dat zijn kerstpakketbudget doneert</a:t>
            </a:r>
          </a:p>
          <a:p>
            <a:pPr algn="l" fontAlgn="ctr">
              <a:buFont typeface="Arial" panose="020B0604020202020204" pitchFamily="34" charset="0"/>
              <a:buChar char="•"/>
            </a:pPr>
            <a:r>
              <a:rPr lang="nl-NL" b="0" i="0">
                <a:solidFill>
                  <a:srgbClr val="333333"/>
                </a:solidFill>
                <a:effectLst/>
                <a:latin typeface="Open Sans" panose="020B0606030504020204" pitchFamily="34" charset="0"/>
              </a:rPr>
              <a:t>Een vriendenclub die een sportevenement organiseert</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Ubuntu" panose="020B0504030602030204" pitchFamily="34" charset="0"/>
              </a:rPr>
              <a:t>Hartekind Skate, Walk, Challenge, Run, Ride </a:t>
            </a:r>
            <a:r>
              <a:rPr lang="en-US" sz="1200">
                <a:latin typeface="Ubuntu" panose="020B0504030602030204" pitchFamily="34" charset="0"/>
                <a:sym typeface="Wingdings" panose="05000000000000000000" pitchFamily="2" charset="2"/>
              </a:rPr>
              <a:t> veel bewegen! </a:t>
            </a:r>
            <a:endParaRPr lang="en-US" sz="1200">
              <a:latin typeface="Ubuntu" panose="020B0504030602030204" pitchFamily="34" charset="0"/>
            </a:endParaRPr>
          </a:p>
          <a:p>
            <a:endParaRPr lang="nl-NL"/>
          </a:p>
          <a:p>
            <a:r>
              <a:rPr lang="nl-NL"/>
              <a:t>Vrijwilliger worden, dat kan ook!! </a:t>
            </a:r>
          </a:p>
          <a:p>
            <a:r>
              <a:rPr lang="nl-NL"/>
              <a:t> </a:t>
            </a:r>
          </a:p>
          <a:p>
            <a:r>
              <a:rPr lang="nl-NL"/>
              <a:t>Presentatie ontvangen? Laat het weten! </a:t>
            </a:r>
          </a:p>
          <a:p>
            <a:endParaRPr lang="nl-NL"/>
          </a:p>
          <a:p>
            <a:endParaRPr lang="nl-NL"/>
          </a:p>
        </p:txBody>
      </p:sp>
      <p:sp>
        <p:nvSpPr>
          <p:cNvPr id="4" name="Tijdelijke aanduiding voor dianummer 3"/>
          <p:cNvSpPr>
            <a:spLocks noGrp="1"/>
          </p:cNvSpPr>
          <p:nvPr>
            <p:ph type="sldNum" sz="quarter" idx="5"/>
          </p:nvPr>
        </p:nvSpPr>
        <p:spPr/>
        <p:txBody>
          <a:bodyPr/>
          <a:lstStyle/>
          <a:p>
            <a:fld id="{335DB0D0-382C-4A63-B0C4-A6B21F171623}" type="slidenum">
              <a:rPr lang="nl-NL" smtClean="0"/>
              <a:t>22</a:t>
            </a:fld>
            <a:endParaRPr lang="nl-NL"/>
          </a:p>
        </p:txBody>
      </p:sp>
    </p:spTree>
    <p:extLst>
      <p:ext uri="{BB962C8B-B14F-4D97-AF65-F5344CB8AC3E}">
        <p14:creationId xmlns:p14="http://schemas.microsoft.com/office/powerpoint/2010/main" val="1311812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7BAF4A-9F83-9946-B8E9-040D5EBD4891}" type="slidenum">
              <a:rPr lang="en-US" smtClean="0"/>
              <a:t>23</a:t>
            </a:fld>
            <a:endParaRPr lang="en-US"/>
          </a:p>
        </p:txBody>
      </p:sp>
    </p:spTree>
    <p:extLst>
      <p:ext uri="{BB962C8B-B14F-4D97-AF65-F5344CB8AC3E}">
        <p14:creationId xmlns:p14="http://schemas.microsoft.com/office/powerpoint/2010/main" val="664391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sz="1200">
                <a:latin typeface="Ubuntu" panose="020B0504030602030204" pitchFamily="34" charset="0"/>
              </a:rPr>
              <a:t>Directeur: groei! </a:t>
            </a:r>
          </a:p>
          <a:p>
            <a:pPr marL="171450" indent="-171450">
              <a:buFontTx/>
              <a:buChar char="-"/>
            </a:pPr>
            <a:r>
              <a:rPr lang="nl-NL" sz="1200">
                <a:latin typeface="Ubuntu" panose="020B0504030602030204" pitchFamily="34" charset="0"/>
              </a:rPr>
              <a:t>Stichting Hartekind heeft de juiste besteding van geld hoog in het vaandel staan. Stichting Hartekind is een CBF erkend goed doel en ANBI gecertificeerd</a:t>
            </a:r>
          </a:p>
          <a:p>
            <a:pPr marL="171450" indent="-171450">
              <a:buFontTx/>
              <a:buChar char="-"/>
            </a:pPr>
            <a:r>
              <a:rPr lang="nl-NL" sz="1200">
                <a:latin typeface="Ubuntu" panose="020B0504030602030204" pitchFamily="34" charset="0"/>
              </a:rPr>
              <a:t>Ouderraad met 17 ouders uit heel Nederland</a:t>
            </a:r>
          </a:p>
          <a:p>
            <a:pPr marL="171450" indent="-171450">
              <a:buFontTx/>
              <a:buChar char="-"/>
            </a:pPr>
            <a:r>
              <a:rPr lang="nl-NL" sz="1200">
                <a:latin typeface="Ubuntu" panose="020B0504030602030204" pitchFamily="34" charset="0"/>
              </a:rPr>
              <a:t>Raad van Advies met 8 leden met name bekend met Hartekind, of betrokken bij kindercardiologie, fondsenwerving, goede doelen, maar ook zakelijke connecties</a:t>
            </a:r>
          </a:p>
          <a:p>
            <a:pPr marL="171450" indent="-171450">
              <a:buFontTx/>
              <a:buChar char="-"/>
            </a:pPr>
            <a:r>
              <a:rPr lang="nl-NL" sz="1200" err="1">
                <a:latin typeface="Ubuntu" panose="020B0504030602030204" pitchFamily="34" charset="0"/>
              </a:rPr>
              <a:t>Comite</a:t>
            </a:r>
            <a:r>
              <a:rPr lang="nl-NL" sz="1200">
                <a:latin typeface="Ubuntu" panose="020B0504030602030204" pitchFamily="34" charset="0"/>
              </a:rPr>
              <a:t> van aanbeveling met hoofden kindercardiologie van Nederlandse kinderhartcentra</a:t>
            </a:r>
            <a:endParaRPr lang="nl-NL"/>
          </a:p>
        </p:txBody>
      </p:sp>
      <p:sp>
        <p:nvSpPr>
          <p:cNvPr id="4" name="Tijdelijke aanduiding voor dianummer 3"/>
          <p:cNvSpPr>
            <a:spLocks noGrp="1"/>
          </p:cNvSpPr>
          <p:nvPr>
            <p:ph type="sldNum" sz="quarter" idx="5"/>
          </p:nvPr>
        </p:nvSpPr>
        <p:spPr/>
        <p:txBody>
          <a:bodyPr/>
          <a:lstStyle/>
          <a:p>
            <a:fld id="{335DB0D0-382C-4A63-B0C4-A6B21F171623}" type="slidenum">
              <a:rPr lang="nl-NL" smtClean="0"/>
              <a:t>3</a:t>
            </a:fld>
            <a:endParaRPr lang="nl-NL"/>
          </a:p>
        </p:txBody>
      </p:sp>
    </p:spTree>
    <p:extLst>
      <p:ext uri="{BB962C8B-B14F-4D97-AF65-F5344CB8AC3E}">
        <p14:creationId xmlns:p14="http://schemas.microsoft.com/office/powerpoint/2010/main" val="658441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err="1"/>
              <a:t>IJsbad</a:t>
            </a:r>
            <a:r>
              <a:rPr lang="nl-NL"/>
              <a:t> bloedsomloop stil te leggen, Hart-long machine 1957</a:t>
            </a:r>
          </a:p>
          <a:p>
            <a:pPr marL="171450" indent="-171450">
              <a:buFontTx/>
              <a:buChar char="-"/>
            </a:pPr>
            <a:r>
              <a:rPr lang="nl-NL"/>
              <a:t>60 jaar geleden overleden bijna alle hartekinderen en werd een heel klein percentage volwassen. </a:t>
            </a:r>
          </a:p>
          <a:p>
            <a:pPr marL="171450" indent="-171450">
              <a:buFontTx/>
              <a:buChar char="-"/>
            </a:pPr>
            <a:r>
              <a:rPr lang="nl-NL"/>
              <a:t>Nu zijn de eerste geopereerde hartekinderen ongeveer 60 jaar, met nog veel gevolgen op latere leeftijd zowel van de hartafwijking als van de operatie</a:t>
            </a:r>
          </a:p>
          <a:p>
            <a:pPr marL="171450" indent="-171450">
              <a:buFontTx/>
              <a:buChar char="-"/>
            </a:pPr>
            <a:r>
              <a:rPr lang="nl-NL"/>
              <a:t>Sindsdien zijn de behandelmogelijkheden enorm verbeterd. </a:t>
            </a:r>
          </a:p>
          <a:p>
            <a:pPr marL="171450" indent="-171450">
              <a:buFontTx/>
              <a:buChar char="-"/>
            </a:pPr>
            <a:r>
              <a:rPr lang="nl-NL"/>
              <a:t>Tegenwoordig wordt meer dan 90% van alle hartekinderen volwassen. </a:t>
            </a:r>
          </a:p>
          <a:p>
            <a:pPr marL="171450" indent="-171450">
              <a:buFontTx/>
              <a:buChar char="-"/>
            </a:pPr>
            <a:r>
              <a:rPr lang="nl-NL"/>
              <a:t>Toch is er nog veel werk te verzetten voordat hartekinderen een normaal en gezond leven kunnen leiden. </a:t>
            </a:r>
          </a:p>
        </p:txBody>
      </p:sp>
      <p:sp>
        <p:nvSpPr>
          <p:cNvPr id="4" name="Tijdelijke aanduiding voor dianummer 3"/>
          <p:cNvSpPr>
            <a:spLocks noGrp="1"/>
          </p:cNvSpPr>
          <p:nvPr>
            <p:ph type="sldNum" sz="quarter" idx="5"/>
          </p:nvPr>
        </p:nvSpPr>
        <p:spPr/>
        <p:txBody>
          <a:bodyPr/>
          <a:lstStyle/>
          <a:p>
            <a:fld id="{335DB0D0-382C-4A63-B0C4-A6B21F171623}" type="slidenum">
              <a:rPr lang="nl-NL" smtClean="0"/>
              <a:t>4</a:t>
            </a:fld>
            <a:endParaRPr lang="nl-NL"/>
          </a:p>
        </p:txBody>
      </p:sp>
    </p:spTree>
    <p:extLst>
      <p:ext uri="{BB962C8B-B14F-4D97-AF65-F5344CB8AC3E}">
        <p14:creationId xmlns:p14="http://schemas.microsoft.com/office/powerpoint/2010/main" val="3008395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Ongelooflijke aantallen, heel veel kinderen met heel veel operaties bij heel veel verschillende hartafwijkingen </a:t>
            </a:r>
            <a:r>
              <a:rPr lang="nl-NL">
                <a:sym typeface="Wingdings" panose="05000000000000000000" pitchFamily="2" charset="2"/>
              </a:rPr>
              <a:t> </a:t>
            </a:r>
          </a:p>
          <a:p>
            <a:pPr marL="171450" indent="-171450">
              <a:buFontTx/>
              <a:buChar char="-"/>
            </a:pPr>
            <a:r>
              <a:rPr lang="nl-NL">
                <a:sym typeface="Wingdings" panose="05000000000000000000" pitchFamily="2" charset="2"/>
              </a:rPr>
              <a:t>Heel veel doen, heel veel onderzoeken en van daaruit heel veel verbeteren om kans te vergroten</a:t>
            </a:r>
          </a:p>
          <a:p>
            <a:pPr marL="171450" indent="-171450">
              <a:buFontTx/>
              <a:buChar char="-"/>
            </a:pPr>
            <a:r>
              <a:rPr lang="nl-NL">
                <a:sym typeface="Wingdings" panose="05000000000000000000" pitchFamily="2" charset="2"/>
              </a:rPr>
              <a:t>Veel problemen op latere leeftijd, ook heel veel doen, heel veel onderzoeken en van daaruit heel veel verbeteren</a:t>
            </a:r>
          </a:p>
          <a:p>
            <a:pPr marL="171450" indent="-171450">
              <a:buFontTx/>
              <a:buChar char="-"/>
            </a:pPr>
            <a:endParaRPr lang="nl-NL">
              <a:sym typeface="Wingdings" panose="05000000000000000000" pitchFamily="2" charset="2"/>
            </a:endParaRPr>
          </a:p>
          <a:p>
            <a:pPr marL="171450" indent="-171450">
              <a:buFontTx/>
              <a:buChar char="-"/>
            </a:pPr>
            <a:r>
              <a:rPr lang="nl-NL">
                <a:sym typeface="Wingdings" panose="05000000000000000000" pitchFamily="2" charset="2"/>
              </a:rPr>
              <a:t>Straks bij verschillende onderzoeken komen we daar op terug. </a:t>
            </a:r>
          </a:p>
          <a:p>
            <a:pPr marL="171450" indent="-171450">
              <a:buFontTx/>
              <a:buChar char="-"/>
            </a:pPr>
            <a:endParaRPr lang="nl-NL">
              <a:sym typeface="Wingdings" panose="05000000000000000000" pitchFamily="2" charset="2"/>
            </a:endParaRPr>
          </a:p>
          <a:p>
            <a:pPr marL="171450" indent="-171450">
              <a:buFontTx/>
              <a:buChar char="-"/>
            </a:pPr>
            <a:r>
              <a:rPr lang="nl-NL" err="1">
                <a:sym typeface="Wingdings" panose="05000000000000000000" pitchFamily="2" charset="2"/>
              </a:rPr>
              <a:t>Nr</a:t>
            </a:r>
            <a:r>
              <a:rPr lang="nl-NL">
                <a:sym typeface="Wingdings" panose="05000000000000000000" pitchFamily="2" charset="2"/>
              </a:rPr>
              <a:t> 1 doodsoorzaak bij kinderen onder de 15 jaar! </a:t>
            </a:r>
          </a:p>
          <a:p>
            <a:pPr marL="171450" indent="-171450">
              <a:buFontTx/>
              <a:buChar char="-"/>
            </a:pPr>
            <a:endParaRPr lang="nl-NL"/>
          </a:p>
        </p:txBody>
      </p:sp>
      <p:sp>
        <p:nvSpPr>
          <p:cNvPr id="4" name="Tijdelijke aanduiding voor dianummer 3"/>
          <p:cNvSpPr>
            <a:spLocks noGrp="1"/>
          </p:cNvSpPr>
          <p:nvPr>
            <p:ph type="sldNum" sz="quarter" idx="5"/>
          </p:nvPr>
        </p:nvSpPr>
        <p:spPr/>
        <p:txBody>
          <a:bodyPr/>
          <a:lstStyle/>
          <a:p>
            <a:fld id="{335DB0D0-382C-4A63-B0C4-A6B21F171623}" type="slidenum">
              <a:rPr lang="nl-NL" smtClean="0"/>
              <a:t>5</a:t>
            </a:fld>
            <a:endParaRPr lang="nl-NL"/>
          </a:p>
        </p:txBody>
      </p:sp>
    </p:spTree>
    <p:extLst>
      <p:ext uri="{BB962C8B-B14F-4D97-AF65-F5344CB8AC3E}">
        <p14:creationId xmlns:p14="http://schemas.microsoft.com/office/powerpoint/2010/main" val="3570645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a:t>Ontwikkelingen gaan heel hard, alleen zijn de laatste loodjes het ‘zwaarst’, die duren het langst</a:t>
            </a:r>
          </a:p>
          <a:p>
            <a:pPr marL="171450" indent="-171450">
              <a:buFontTx/>
              <a:buChar char="-"/>
            </a:pPr>
            <a:r>
              <a:rPr lang="nl-NL"/>
              <a:t>Zoals ik al zei de eerst geopereerde kinderen worden nu pas oud, de effecten op volwassen leeftijd worden nu pas bekend</a:t>
            </a:r>
          </a:p>
          <a:p>
            <a:pPr marL="171450" indent="-171450">
              <a:buFontTx/>
              <a:buChar char="-"/>
            </a:pPr>
            <a:r>
              <a:rPr lang="nl-NL"/>
              <a:t>Artsen moeten complicaties, restafwijkingen, hartfalen, hartritmestoornissen, hersenschade en ontwikkelingsproblemen veel beter kunnen leren begrijpen, behandelen en voorkomen.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a:t>Laten we even stil staan bij het feit waar we nu staan, in 60 jaar tijd, dat is best op voorhand al een applausje waard.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a:t>Hartekind probeert dit dus te verbeteren door het financieren van onderzoek, veelal is dit wetenschappelijk onderzoek! Maar we doen meer om de kwaliteit van leven te verbeteren voor kinderen met een aangeboren hartafwijking, daarvan nu in vogelvlucht twee projecten (niet wetenschappelijk) </a:t>
            </a:r>
          </a:p>
          <a:p>
            <a:pPr marL="171450" indent="-171450">
              <a:buFontTx/>
              <a:buChar char="-"/>
            </a:pPr>
            <a:endParaRPr lang="nl-NL"/>
          </a:p>
        </p:txBody>
      </p:sp>
      <p:sp>
        <p:nvSpPr>
          <p:cNvPr id="4" name="Tijdelijke aanduiding voor dianummer 3"/>
          <p:cNvSpPr>
            <a:spLocks noGrp="1"/>
          </p:cNvSpPr>
          <p:nvPr>
            <p:ph type="sldNum" sz="quarter" idx="5"/>
          </p:nvPr>
        </p:nvSpPr>
        <p:spPr/>
        <p:txBody>
          <a:bodyPr/>
          <a:lstStyle/>
          <a:p>
            <a:fld id="{335DB0D0-382C-4A63-B0C4-A6B21F171623}" type="slidenum">
              <a:rPr lang="nl-NL" smtClean="0"/>
              <a:t>6</a:t>
            </a:fld>
            <a:endParaRPr lang="nl-NL"/>
          </a:p>
        </p:txBody>
      </p:sp>
    </p:spTree>
    <p:extLst>
      <p:ext uri="{BB962C8B-B14F-4D97-AF65-F5344CB8AC3E}">
        <p14:creationId xmlns:p14="http://schemas.microsoft.com/office/powerpoint/2010/main" val="190567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a:latin typeface="Ubuntu"/>
              </a:rPr>
              <a:t>Operaties, prikken, behandelingen en controles. Een kind met een hartafwijking moet regelmatig naar het ziekenhuis. Bij elk bezoek krijgen hartekinderen een bijbehorende Tikkie. Die worden verzameld aan de </a:t>
            </a:r>
            <a:r>
              <a:rPr lang="nl-NL" sz="1200" err="1">
                <a:latin typeface="Ubuntu"/>
              </a:rPr>
              <a:t>TikkieRing</a:t>
            </a:r>
            <a:r>
              <a:rPr lang="nl-NL" sz="1200">
                <a:latin typeface="Ubuntu"/>
              </a:rPr>
              <a:t>.  </a:t>
            </a:r>
          </a:p>
          <a:p>
            <a:endParaRPr lang="nl-NL" sz="1200">
              <a:latin typeface="Ubuntu"/>
            </a:endParaRPr>
          </a:p>
          <a:p>
            <a:r>
              <a:rPr lang="nl-NL" sz="1200">
                <a:latin typeface="Ubuntu"/>
              </a:rPr>
              <a:t>Stichting Hartekind verzorgt de fondsenwerving voor de Tikkiering, geeft soms nieuwe </a:t>
            </a:r>
            <a:r>
              <a:rPr lang="nl-NL" sz="1200" err="1">
                <a:latin typeface="Ubuntu"/>
              </a:rPr>
              <a:t>tikkies</a:t>
            </a:r>
            <a:r>
              <a:rPr lang="nl-NL" sz="1200">
                <a:latin typeface="Ubuntu"/>
              </a:rPr>
              <a:t> uit en we zijn hard bezig met de website van de Tikkiering met daarop het eiland </a:t>
            </a:r>
            <a:r>
              <a:rPr lang="nl-NL" sz="1200" err="1">
                <a:latin typeface="Ubuntu"/>
              </a:rPr>
              <a:t>Rapatikkie</a:t>
            </a:r>
            <a:r>
              <a:rPr lang="nl-NL" sz="1200">
                <a:latin typeface="Ubuntu"/>
              </a:rPr>
              <a:t>! </a:t>
            </a:r>
          </a:p>
          <a:p>
            <a:endParaRPr lang="nl-NL"/>
          </a:p>
        </p:txBody>
      </p:sp>
      <p:sp>
        <p:nvSpPr>
          <p:cNvPr id="4" name="Tijdelijke aanduiding voor dianummer 3"/>
          <p:cNvSpPr>
            <a:spLocks noGrp="1"/>
          </p:cNvSpPr>
          <p:nvPr>
            <p:ph type="sldNum" sz="quarter" idx="5"/>
          </p:nvPr>
        </p:nvSpPr>
        <p:spPr/>
        <p:txBody>
          <a:bodyPr/>
          <a:lstStyle/>
          <a:p>
            <a:fld id="{335DB0D0-382C-4A63-B0C4-A6B21F171623}" type="slidenum">
              <a:rPr lang="nl-NL" smtClean="0"/>
              <a:t>7</a:t>
            </a:fld>
            <a:endParaRPr lang="nl-NL"/>
          </a:p>
        </p:txBody>
      </p:sp>
    </p:spTree>
    <p:extLst>
      <p:ext uri="{BB962C8B-B14F-4D97-AF65-F5344CB8AC3E}">
        <p14:creationId xmlns:p14="http://schemas.microsoft.com/office/powerpoint/2010/main" val="647527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a:cs typeface="Segoe UI"/>
              </a:rPr>
              <a:t>Hartekind heeft met gerichte fondsenwerving inmiddels 867(!) saturatiemeters uitgeleverd aan verloskundige praktijken.  </a:t>
            </a:r>
          </a:p>
          <a:p>
            <a:r>
              <a:rPr lang="nl-NL" sz="1200">
                <a:cs typeface="Segoe UI"/>
              </a:rPr>
              <a:t>Het vroegtijdig ontdekken is cruciaal om snel te kunnen ingrijpen. Op dit moment wordt nog ongeveer 30-40% van </a:t>
            </a:r>
          </a:p>
          <a:p>
            <a:r>
              <a:rPr lang="nl-NL" sz="1200">
                <a:cs typeface="Segoe UI"/>
              </a:rPr>
              <a:t>de kritische hartafwijkingen gemist tijdens de 20-weken echo. Na de geboorte zijn symptomen niet direct zichtbaar; die ontstaan meestal pas na een aantal </a:t>
            </a:r>
          </a:p>
          <a:p>
            <a:r>
              <a:rPr lang="nl-NL" sz="1200">
                <a:cs typeface="Segoe UI"/>
              </a:rPr>
              <a:t>dagen. Dan is het soms al te laat. Door het uitvoeren van een saturatiemeting* door alle eerstelijns verloskundigen op een aantal vaste momenten na de</a:t>
            </a:r>
          </a:p>
          <a:p>
            <a:r>
              <a:rPr lang="nl-NL" sz="1200">
                <a:cs typeface="Segoe UI"/>
              </a:rPr>
              <a:t>geboorte, kunnen 35 hartafwijkingen per jaar in Nederland worden opgespoord én 35 kinderlevens worden gered! En het is niet belastend voor het kind </a:t>
            </a:r>
          </a:p>
          <a:p>
            <a:r>
              <a:rPr lang="nl-NL" sz="1200">
                <a:cs typeface="Segoe UI"/>
              </a:rPr>
              <a:t>of de ouders!</a:t>
            </a:r>
            <a:r>
              <a:rPr lang="en-US" sz="1200">
                <a:cs typeface="Segoe UI"/>
              </a:rPr>
              <a:t>​</a:t>
            </a:r>
          </a:p>
          <a:p>
            <a:r>
              <a:rPr lang="nl-NL" sz="1200">
                <a:cs typeface="Segoe UI"/>
              </a:rPr>
              <a:t>​</a:t>
            </a:r>
          </a:p>
          <a:p>
            <a:r>
              <a:rPr lang="nl-NL" sz="1200">
                <a:cs typeface="Segoe UI"/>
              </a:rPr>
              <a:t>​</a:t>
            </a:r>
            <a:r>
              <a:rPr lang="nl-NL" sz="1100" i="1">
                <a:cs typeface="Segoe UI"/>
              </a:rPr>
              <a:t>* Een saturatiemeter meet het zuurstofgehalte in het bloed. Dit gebeurt op basis van infrarood licht en is snel en pijnloos.</a:t>
            </a:r>
            <a:r>
              <a:rPr lang="en-US" sz="1100">
                <a:cs typeface="Segoe UI"/>
              </a:rPr>
              <a:t>​</a:t>
            </a:r>
          </a:p>
          <a:p>
            <a:endParaRPr lang="nl-NL"/>
          </a:p>
          <a:p>
            <a:r>
              <a:rPr lang="nl-NL"/>
              <a:t>440 saturatiemeters opgehaald met ons Gala! </a:t>
            </a:r>
          </a:p>
          <a:p>
            <a:endParaRPr lang="nl-NL"/>
          </a:p>
          <a:p>
            <a:r>
              <a:rPr lang="nl-NL" sz="1200">
                <a:cs typeface="Segoe UI"/>
              </a:rPr>
              <a:t>Daarnaast is vanuit het LUMC Monique Haak, o.a. </a:t>
            </a:r>
            <a:r>
              <a:rPr lang="nl-NL" sz="1200" err="1">
                <a:cs typeface="Segoe UI"/>
              </a:rPr>
              <a:t>Gyn</a:t>
            </a:r>
            <a:r>
              <a:rPr lang="nl-NL" sz="1200">
                <a:cs typeface="Segoe UI"/>
              </a:rPr>
              <a:t> betrokken bij het Haaks Halfuurtje waarin zij uitleg geeft aan </a:t>
            </a:r>
            <a:r>
              <a:rPr lang="nl-NL" sz="1200" err="1">
                <a:cs typeface="Segoe UI"/>
              </a:rPr>
              <a:t>echoscopisten</a:t>
            </a:r>
            <a:r>
              <a:rPr lang="nl-NL" sz="1200">
                <a:cs typeface="Segoe UI"/>
              </a:rPr>
              <a:t> maar ook aan verloskundigen over het herkennen van een aangeboren hartafwijking, niet met behulp van een saturatiemeter maar ook met een echo tijdens de zwangerschap. </a:t>
            </a:r>
            <a:endParaRPr lang="nl-NL"/>
          </a:p>
        </p:txBody>
      </p:sp>
      <p:sp>
        <p:nvSpPr>
          <p:cNvPr id="4" name="Tijdelijke aanduiding voor dianummer 3"/>
          <p:cNvSpPr>
            <a:spLocks noGrp="1"/>
          </p:cNvSpPr>
          <p:nvPr>
            <p:ph type="sldNum" sz="quarter" idx="5"/>
          </p:nvPr>
        </p:nvSpPr>
        <p:spPr/>
        <p:txBody>
          <a:bodyPr/>
          <a:lstStyle/>
          <a:p>
            <a:fld id="{335DB0D0-382C-4A63-B0C4-A6B21F171623}" type="slidenum">
              <a:rPr lang="nl-NL" smtClean="0"/>
              <a:t>8</a:t>
            </a:fld>
            <a:endParaRPr lang="nl-NL"/>
          </a:p>
        </p:txBody>
      </p:sp>
    </p:spTree>
    <p:extLst>
      <p:ext uri="{BB962C8B-B14F-4D97-AF65-F5344CB8AC3E}">
        <p14:creationId xmlns:p14="http://schemas.microsoft.com/office/powerpoint/2010/main" val="2112383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Dit kunnen wij allemaal niet alleen, daarvoor hebben wij ook ambassadeurs</a:t>
            </a:r>
          </a:p>
        </p:txBody>
      </p:sp>
      <p:sp>
        <p:nvSpPr>
          <p:cNvPr id="4" name="Tijdelijke aanduiding voor dianummer 3"/>
          <p:cNvSpPr>
            <a:spLocks noGrp="1"/>
          </p:cNvSpPr>
          <p:nvPr>
            <p:ph type="sldNum" sz="quarter" idx="5"/>
          </p:nvPr>
        </p:nvSpPr>
        <p:spPr/>
        <p:txBody>
          <a:bodyPr/>
          <a:lstStyle/>
          <a:p>
            <a:fld id="{335DB0D0-382C-4A63-B0C4-A6B21F171623}" type="slidenum">
              <a:rPr lang="nl-NL" smtClean="0"/>
              <a:t>9</a:t>
            </a:fld>
            <a:endParaRPr lang="nl-NL"/>
          </a:p>
        </p:txBody>
      </p:sp>
    </p:spTree>
    <p:extLst>
      <p:ext uri="{BB962C8B-B14F-4D97-AF65-F5344CB8AC3E}">
        <p14:creationId xmlns:p14="http://schemas.microsoft.com/office/powerpoint/2010/main" val="3356861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x-none"/>
              <a:t>Titelstijl van model bewerken</a:t>
            </a:r>
            <a:endParaRPr lang="nl-NL"/>
          </a:p>
        </p:txBody>
      </p:sp>
      <p:sp>
        <p:nvSpPr>
          <p:cNvPr id="3" name="Sub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Klik om de titelstijl van het model te bewerken</a:t>
            </a:r>
            <a:endParaRPr lang="nl-NL"/>
          </a:p>
        </p:txBody>
      </p:sp>
      <p:sp>
        <p:nvSpPr>
          <p:cNvPr id="4" name="Tijdelijke aanduiding voor datum 3"/>
          <p:cNvSpPr>
            <a:spLocks noGrp="1"/>
          </p:cNvSpPr>
          <p:nvPr>
            <p:ph type="dt" sz="half" idx="10"/>
          </p:nvPr>
        </p:nvSpPr>
        <p:spPr/>
        <p:txBody>
          <a:bodyPr/>
          <a:lstStyle/>
          <a:p>
            <a:fld id="{D6273ADF-6737-F148-8CF2-E94A3BD41596}" type="datetimeFigureOut">
              <a:rPr lang="nl-NL" smtClean="0"/>
              <a:t>11-1-2023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36AD5E4-DC19-A74E-8B28-9BA9F13946D9}" type="slidenum">
              <a:rPr lang="nl-NL" smtClean="0"/>
              <a:t>‹nr.›</a:t>
            </a:fld>
            <a:endParaRPr lang="nl-NL"/>
          </a:p>
        </p:txBody>
      </p:sp>
    </p:spTree>
    <p:extLst>
      <p:ext uri="{BB962C8B-B14F-4D97-AF65-F5344CB8AC3E}">
        <p14:creationId xmlns:p14="http://schemas.microsoft.com/office/powerpoint/2010/main" val="1648995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x-none"/>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4" name="Tijdelijke aanduiding voor datum 3"/>
          <p:cNvSpPr>
            <a:spLocks noGrp="1"/>
          </p:cNvSpPr>
          <p:nvPr>
            <p:ph type="dt" sz="half" idx="10"/>
          </p:nvPr>
        </p:nvSpPr>
        <p:spPr/>
        <p:txBody>
          <a:bodyPr/>
          <a:lstStyle/>
          <a:p>
            <a:fld id="{D6273ADF-6737-F148-8CF2-E94A3BD41596}" type="datetimeFigureOut">
              <a:rPr lang="nl-NL" smtClean="0"/>
              <a:t>11-1-2023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36AD5E4-DC19-A74E-8B28-9BA9F13946D9}" type="slidenum">
              <a:rPr lang="nl-NL" smtClean="0"/>
              <a:t>‹nr.›</a:t>
            </a:fld>
            <a:endParaRPr lang="nl-NL"/>
          </a:p>
        </p:txBody>
      </p:sp>
    </p:spTree>
    <p:extLst>
      <p:ext uri="{BB962C8B-B14F-4D97-AF65-F5344CB8AC3E}">
        <p14:creationId xmlns:p14="http://schemas.microsoft.com/office/powerpoint/2010/main" val="574053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154781"/>
            <a:ext cx="2057400" cy="3290888"/>
          </a:xfrm>
        </p:spPr>
        <p:txBody>
          <a:bodyPr vert="eaVert"/>
          <a:lstStyle/>
          <a:p>
            <a:r>
              <a:rPr lang="x-none"/>
              <a:t>Titelstijl van model bewerken</a:t>
            </a:r>
            <a:endParaRPr lang="nl-NL"/>
          </a:p>
        </p:txBody>
      </p:sp>
      <p:sp>
        <p:nvSpPr>
          <p:cNvPr id="3" name="Tijdelijke aanduiding voor verticale tekst 2"/>
          <p:cNvSpPr>
            <a:spLocks noGrp="1"/>
          </p:cNvSpPr>
          <p:nvPr>
            <p:ph type="body" orient="vert" idx="1"/>
          </p:nvPr>
        </p:nvSpPr>
        <p:spPr>
          <a:xfrm>
            <a:off x="457200" y="154781"/>
            <a:ext cx="6019800" cy="3290888"/>
          </a:xfrm>
        </p:spPr>
        <p:txBody>
          <a:bodyPr vert="eaVert"/>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4" name="Tijdelijke aanduiding voor datum 3"/>
          <p:cNvSpPr>
            <a:spLocks noGrp="1"/>
          </p:cNvSpPr>
          <p:nvPr>
            <p:ph type="dt" sz="half" idx="10"/>
          </p:nvPr>
        </p:nvSpPr>
        <p:spPr/>
        <p:txBody>
          <a:bodyPr/>
          <a:lstStyle/>
          <a:p>
            <a:fld id="{D6273ADF-6737-F148-8CF2-E94A3BD41596}" type="datetimeFigureOut">
              <a:rPr lang="nl-NL" smtClean="0"/>
              <a:t>11-1-2023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36AD5E4-DC19-A74E-8B28-9BA9F13946D9}" type="slidenum">
              <a:rPr lang="nl-NL" smtClean="0"/>
              <a:t>‹nr.›</a:t>
            </a:fld>
            <a:endParaRPr lang="nl-NL"/>
          </a:p>
        </p:txBody>
      </p:sp>
    </p:spTree>
    <p:extLst>
      <p:ext uri="{BB962C8B-B14F-4D97-AF65-F5344CB8AC3E}">
        <p14:creationId xmlns:p14="http://schemas.microsoft.com/office/powerpoint/2010/main" val="3756059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x-none"/>
              <a:t>Titelstijl van model bewerken</a:t>
            </a:r>
            <a:endParaRPr lang="nl-NL"/>
          </a:p>
        </p:txBody>
      </p:sp>
      <p:sp>
        <p:nvSpPr>
          <p:cNvPr id="3" name="Tijdelijke aanduiding voor inhoud 2"/>
          <p:cNvSpPr>
            <a:spLocks noGrp="1"/>
          </p:cNvSpPr>
          <p:nvPr>
            <p:ph idx="1"/>
          </p:nvPr>
        </p:nvSpPr>
        <p:spPr/>
        <p:txBody>
          <a:body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4" name="Tijdelijke aanduiding voor datum 3"/>
          <p:cNvSpPr>
            <a:spLocks noGrp="1"/>
          </p:cNvSpPr>
          <p:nvPr>
            <p:ph type="dt" sz="half" idx="10"/>
          </p:nvPr>
        </p:nvSpPr>
        <p:spPr/>
        <p:txBody>
          <a:bodyPr/>
          <a:lstStyle/>
          <a:p>
            <a:fld id="{D6273ADF-6737-F148-8CF2-E94A3BD41596}" type="datetimeFigureOut">
              <a:rPr lang="nl-NL" smtClean="0"/>
              <a:t>11-1-2023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36AD5E4-DC19-A74E-8B28-9BA9F13946D9}" type="slidenum">
              <a:rPr lang="nl-NL" smtClean="0"/>
              <a:t>‹nr.›</a:t>
            </a:fld>
            <a:endParaRPr lang="nl-NL"/>
          </a:p>
        </p:txBody>
      </p:sp>
    </p:spTree>
    <p:extLst>
      <p:ext uri="{BB962C8B-B14F-4D97-AF65-F5344CB8AC3E}">
        <p14:creationId xmlns:p14="http://schemas.microsoft.com/office/powerpoint/2010/main" val="2778453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x-none"/>
              <a:t>Titelstijl van model bewerken</a:t>
            </a:r>
            <a:endParaRPr lang="nl-NL"/>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Klik om de tekststijl van het model te bewerken</a:t>
            </a:r>
          </a:p>
        </p:txBody>
      </p:sp>
      <p:sp>
        <p:nvSpPr>
          <p:cNvPr id="4" name="Tijdelijke aanduiding voor datum 3"/>
          <p:cNvSpPr>
            <a:spLocks noGrp="1"/>
          </p:cNvSpPr>
          <p:nvPr>
            <p:ph type="dt" sz="half" idx="10"/>
          </p:nvPr>
        </p:nvSpPr>
        <p:spPr/>
        <p:txBody>
          <a:bodyPr/>
          <a:lstStyle/>
          <a:p>
            <a:fld id="{D6273ADF-6737-F148-8CF2-E94A3BD41596}" type="datetimeFigureOut">
              <a:rPr lang="nl-NL" smtClean="0"/>
              <a:t>11-1-2023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36AD5E4-DC19-A74E-8B28-9BA9F13946D9}" type="slidenum">
              <a:rPr lang="nl-NL" smtClean="0"/>
              <a:t>‹nr.›</a:t>
            </a:fld>
            <a:endParaRPr lang="nl-NL"/>
          </a:p>
        </p:txBody>
      </p:sp>
    </p:spTree>
    <p:extLst>
      <p:ext uri="{BB962C8B-B14F-4D97-AF65-F5344CB8AC3E}">
        <p14:creationId xmlns:p14="http://schemas.microsoft.com/office/powerpoint/2010/main" val="145275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x-none"/>
              <a:t>Titelstijl van model bewerken</a:t>
            </a:r>
            <a:endParaRPr lang="nl-NL"/>
          </a:p>
        </p:txBody>
      </p:sp>
      <p:sp>
        <p:nvSpPr>
          <p:cNvPr id="3" name="Tijdelijke aanduiding voor inhoud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4" name="Tijdelijke aanduiding voor inhoud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5" name="Tijdelijke aanduiding voor datum 4"/>
          <p:cNvSpPr>
            <a:spLocks noGrp="1"/>
          </p:cNvSpPr>
          <p:nvPr>
            <p:ph type="dt" sz="half" idx="10"/>
          </p:nvPr>
        </p:nvSpPr>
        <p:spPr/>
        <p:txBody>
          <a:bodyPr/>
          <a:lstStyle/>
          <a:p>
            <a:fld id="{D6273ADF-6737-F148-8CF2-E94A3BD41596}" type="datetimeFigureOut">
              <a:rPr lang="nl-NL" smtClean="0"/>
              <a:t>11-1-2023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36AD5E4-DC19-A74E-8B28-9BA9F13946D9}" type="slidenum">
              <a:rPr lang="nl-NL" smtClean="0"/>
              <a:t>‹nr.›</a:t>
            </a:fld>
            <a:endParaRPr lang="nl-NL"/>
          </a:p>
        </p:txBody>
      </p:sp>
    </p:spTree>
    <p:extLst>
      <p:ext uri="{BB962C8B-B14F-4D97-AF65-F5344CB8AC3E}">
        <p14:creationId xmlns:p14="http://schemas.microsoft.com/office/powerpoint/2010/main" val="3621053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x-none"/>
              <a:t>Titelstijl van model bewerken</a:t>
            </a:r>
            <a:endParaRPr lang="nl-NL"/>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Klik om de tekststijl van het model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Klik om de tekststijl van het model te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7" name="Tijdelijke aanduiding voor datum 6"/>
          <p:cNvSpPr>
            <a:spLocks noGrp="1"/>
          </p:cNvSpPr>
          <p:nvPr>
            <p:ph type="dt" sz="half" idx="10"/>
          </p:nvPr>
        </p:nvSpPr>
        <p:spPr/>
        <p:txBody>
          <a:bodyPr/>
          <a:lstStyle/>
          <a:p>
            <a:fld id="{D6273ADF-6737-F148-8CF2-E94A3BD41596}" type="datetimeFigureOut">
              <a:rPr lang="nl-NL" smtClean="0"/>
              <a:t>11-1-2023</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36AD5E4-DC19-A74E-8B28-9BA9F13946D9}" type="slidenum">
              <a:rPr lang="nl-NL" smtClean="0"/>
              <a:t>‹nr.›</a:t>
            </a:fld>
            <a:endParaRPr lang="nl-NL"/>
          </a:p>
        </p:txBody>
      </p:sp>
    </p:spTree>
    <p:extLst>
      <p:ext uri="{BB962C8B-B14F-4D97-AF65-F5344CB8AC3E}">
        <p14:creationId xmlns:p14="http://schemas.microsoft.com/office/powerpoint/2010/main" val="3223553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x-none"/>
              <a:t>Titelstijl van model bewerken</a:t>
            </a:r>
            <a:endParaRPr lang="nl-NL"/>
          </a:p>
        </p:txBody>
      </p:sp>
      <p:sp>
        <p:nvSpPr>
          <p:cNvPr id="3" name="Tijdelijke aanduiding voor datum 2"/>
          <p:cNvSpPr>
            <a:spLocks noGrp="1"/>
          </p:cNvSpPr>
          <p:nvPr>
            <p:ph type="dt" sz="half" idx="10"/>
          </p:nvPr>
        </p:nvSpPr>
        <p:spPr/>
        <p:txBody>
          <a:bodyPr/>
          <a:lstStyle/>
          <a:p>
            <a:fld id="{D6273ADF-6737-F148-8CF2-E94A3BD41596}" type="datetimeFigureOut">
              <a:rPr lang="nl-NL" smtClean="0"/>
              <a:t>11-1-2023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36AD5E4-DC19-A74E-8B28-9BA9F13946D9}" type="slidenum">
              <a:rPr lang="nl-NL" smtClean="0"/>
              <a:t>‹nr.›</a:t>
            </a:fld>
            <a:endParaRPr lang="nl-NL"/>
          </a:p>
        </p:txBody>
      </p:sp>
    </p:spTree>
    <p:extLst>
      <p:ext uri="{BB962C8B-B14F-4D97-AF65-F5344CB8AC3E}">
        <p14:creationId xmlns:p14="http://schemas.microsoft.com/office/powerpoint/2010/main" val="2160917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6273ADF-6737-F148-8CF2-E94A3BD41596}" type="datetimeFigureOut">
              <a:rPr lang="nl-NL" smtClean="0"/>
              <a:t>11-1-2023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36AD5E4-DC19-A74E-8B28-9BA9F13946D9}" type="slidenum">
              <a:rPr lang="nl-NL" smtClean="0"/>
              <a:t>‹nr.›</a:t>
            </a:fld>
            <a:endParaRPr lang="nl-NL"/>
          </a:p>
        </p:txBody>
      </p:sp>
    </p:spTree>
    <p:extLst>
      <p:ext uri="{BB962C8B-B14F-4D97-AF65-F5344CB8AC3E}">
        <p14:creationId xmlns:p14="http://schemas.microsoft.com/office/powerpoint/2010/main" val="783748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x-none"/>
              <a:t>Titelstijl van model bewerken</a:t>
            </a:r>
            <a:endParaRPr lang="nl-NL"/>
          </a:p>
        </p:txBody>
      </p:sp>
      <p:sp>
        <p:nvSpPr>
          <p:cNvPr id="3" name="Tijdelijke aanduiding voor inhou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4" name="Tijdelijke aanduiding vo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Klik om de tekststijl van het model te bewerken</a:t>
            </a:r>
          </a:p>
        </p:txBody>
      </p:sp>
      <p:sp>
        <p:nvSpPr>
          <p:cNvPr id="5" name="Tijdelijke aanduiding voor datum 4"/>
          <p:cNvSpPr>
            <a:spLocks noGrp="1"/>
          </p:cNvSpPr>
          <p:nvPr>
            <p:ph type="dt" sz="half" idx="10"/>
          </p:nvPr>
        </p:nvSpPr>
        <p:spPr/>
        <p:txBody>
          <a:bodyPr/>
          <a:lstStyle/>
          <a:p>
            <a:fld id="{D6273ADF-6737-F148-8CF2-E94A3BD41596}" type="datetimeFigureOut">
              <a:rPr lang="nl-NL" smtClean="0"/>
              <a:t>11-1-2023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36AD5E4-DC19-A74E-8B28-9BA9F13946D9}" type="slidenum">
              <a:rPr lang="nl-NL" smtClean="0"/>
              <a:t>‹nr.›</a:t>
            </a:fld>
            <a:endParaRPr lang="nl-NL"/>
          </a:p>
        </p:txBody>
      </p:sp>
    </p:spTree>
    <p:extLst>
      <p:ext uri="{BB962C8B-B14F-4D97-AF65-F5344CB8AC3E}">
        <p14:creationId xmlns:p14="http://schemas.microsoft.com/office/powerpoint/2010/main" val="1623489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x-none"/>
              <a:t>Titelstijl van model bewerken</a:t>
            </a:r>
            <a:endParaRPr lang="nl-NL"/>
          </a:p>
        </p:txBody>
      </p:sp>
      <p:sp>
        <p:nvSpPr>
          <p:cNvPr id="3" name="Tijdelijke aanduiding voor afbeelding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Klik om de tekststijl van het model te bewerken</a:t>
            </a:r>
          </a:p>
        </p:txBody>
      </p:sp>
      <p:sp>
        <p:nvSpPr>
          <p:cNvPr id="5" name="Tijdelijke aanduiding voor datum 4"/>
          <p:cNvSpPr>
            <a:spLocks noGrp="1"/>
          </p:cNvSpPr>
          <p:nvPr>
            <p:ph type="dt" sz="half" idx="10"/>
          </p:nvPr>
        </p:nvSpPr>
        <p:spPr/>
        <p:txBody>
          <a:bodyPr/>
          <a:lstStyle/>
          <a:p>
            <a:fld id="{D6273ADF-6737-F148-8CF2-E94A3BD41596}" type="datetimeFigureOut">
              <a:rPr lang="nl-NL" smtClean="0"/>
              <a:t>11-1-2023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36AD5E4-DC19-A74E-8B28-9BA9F13946D9}" type="slidenum">
              <a:rPr lang="nl-NL" smtClean="0"/>
              <a:t>‹nr.›</a:t>
            </a:fld>
            <a:endParaRPr lang="nl-NL"/>
          </a:p>
        </p:txBody>
      </p:sp>
    </p:spTree>
    <p:extLst>
      <p:ext uri="{BB962C8B-B14F-4D97-AF65-F5344CB8AC3E}">
        <p14:creationId xmlns:p14="http://schemas.microsoft.com/office/powerpoint/2010/main" val="3249363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x-none"/>
              <a:t>Titelstijl van model bewerken</a:t>
            </a:r>
            <a:endParaRPr lang="nl-NL"/>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4" name="Tijdelijke aanduiding voor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6273ADF-6737-F148-8CF2-E94A3BD41596}" type="datetimeFigureOut">
              <a:rPr lang="nl-NL" smtClean="0"/>
              <a:t>11-1-2023</a:t>
            </a:fld>
            <a:endParaRPr lang="nl-NL"/>
          </a:p>
        </p:txBody>
      </p:sp>
      <p:sp>
        <p:nvSpPr>
          <p:cNvPr id="5" name="Tijdelijke aanduiding voor voettekst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6AD5E4-DC19-A74E-8B28-9BA9F13946D9}" type="slidenum">
              <a:rPr lang="nl-NL" smtClean="0"/>
              <a:t>‹nr.›</a:t>
            </a:fld>
            <a:endParaRPr lang="nl-NL"/>
          </a:p>
        </p:txBody>
      </p:sp>
    </p:spTree>
    <p:extLst>
      <p:ext uri="{BB962C8B-B14F-4D97-AF65-F5344CB8AC3E}">
        <p14:creationId xmlns:p14="http://schemas.microsoft.com/office/powerpoint/2010/main" val="3292683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2.jp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7.png"/><Relationship Id="rId7"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youtube.com/watch?v=U8DfdAHJMrM" TargetMode="Externa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U8DfdAHJMrM?feature=oembed" TargetMode="External"/><Relationship Id="rId6" Type="http://schemas.openxmlformats.org/officeDocument/2006/relationships/image" Target="../media/image7.png"/><Relationship Id="rId5" Type="http://schemas.openxmlformats.org/officeDocument/2006/relationships/image" Target="../media/image31.jpeg"/><Relationship Id="rId4" Type="http://schemas.openxmlformats.org/officeDocument/2006/relationships/hyperlink" Target="https://youtu.be/b92E9gP0dE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hyperlink" Target="https://www.linkedin.com/company/stichting-hartekind?originalSubdomain=nl" TargetMode="External"/><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instagram.com/stichtinghartekind/" TargetMode="External"/><Relationship Id="rId11"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hyperlink" Target="https://twitter.com/hartekind" TargetMode="External"/><Relationship Id="rId4" Type="http://schemas.openxmlformats.org/officeDocument/2006/relationships/hyperlink" Target="https://www.facebook.com/StichtingHartekind/?ref=bookmarks" TargetMode="External"/><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emf"/><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7.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dirty="0"/>
          </a:p>
        </p:txBody>
      </p:sp>
      <p:sp>
        <p:nvSpPr>
          <p:cNvPr id="3" name="Subtitel 2"/>
          <p:cNvSpPr>
            <a:spLocks noGrp="1"/>
          </p:cNvSpPr>
          <p:nvPr>
            <p:ph type="subTitle" idx="1"/>
          </p:nvPr>
        </p:nvSpPr>
        <p:spPr/>
        <p:txBody>
          <a:bodyPr/>
          <a:lstStyle/>
          <a:p>
            <a:endParaRPr lang="nl-NL" dirty="0"/>
          </a:p>
        </p:txBody>
      </p:sp>
      <p:pic>
        <p:nvPicPr>
          <p:cNvPr id="6" name="Afbeelding 5" descr="Afbeelding met binnen, persoon, muur, vat&#10;&#10;Automatisch gegenereerde beschrijving">
            <a:extLst>
              <a:ext uri="{FF2B5EF4-FFF2-40B4-BE49-F238E27FC236}">
                <a16:creationId xmlns:a16="http://schemas.microsoft.com/office/drawing/2014/main" id="{EDFFE281-3A84-482E-88AA-F9536F4826EE}"/>
              </a:ext>
            </a:extLst>
          </p:cNvPr>
          <p:cNvPicPr>
            <a:picLocks noChangeAspect="1"/>
          </p:cNvPicPr>
          <p:nvPr/>
        </p:nvPicPr>
        <p:blipFill>
          <a:blip r:embed="rId3"/>
          <a:stretch>
            <a:fillRect/>
          </a:stretch>
        </p:blipFill>
        <p:spPr>
          <a:xfrm>
            <a:off x="0" y="0"/>
            <a:ext cx="9144000" cy="6095130"/>
          </a:xfrm>
          <a:prstGeom prst="rect">
            <a:avLst/>
          </a:prstGeom>
        </p:spPr>
      </p:pic>
      <p:sp>
        <p:nvSpPr>
          <p:cNvPr id="7" name="Ovaal 6">
            <a:extLst>
              <a:ext uri="{FF2B5EF4-FFF2-40B4-BE49-F238E27FC236}">
                <a16:creationId xmlns:a16="http://schemas.microsoft.com/office/drawing/2014/main" id="{09279099-6762-4E5A-B339-0B4B73C86BC4}"/>
              </a:ext>
            </a:extLst>
          </p:cNvPr>
          <p:cNvSpPr/>
          <p:nvPr/>
        </p:nvSpPr>
        <p:spPr>
          <a:xfrm>
            <a:off x="149137" y="1133802"/>
            <a:ext cx="1684965" cy="1608251"/>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pic>
        <p:nvPicPr>
          <p:cNvPr id="8" name="Afbeelding 7">
            <a:extLst>
              <a:ext uri="{FF2B5EF4-FFF2-40B4-BE49-F238E27FC236}">
                <a16:creationId xmlns:a16="http://schemas.microsoft.com/office/drawing/2014/main" id="{4E7A29AF-CFB9-EC8C-F669-3A8112791153}"/>
              </a:ext>
            </a:extLst>
          </p:cNvPr>
          <p:cNvPicPr>
            <a:picLocks noChangeAspect="1"/>
          </p:cNvPicPr>
          <p:nvPr/>
        </p:nvPicPr>
        <p:blipFill>
          <a:blip r:embed="rId4"/>
          <a:stretch>
            <a:fillRect/>
          </a:stretch>
        </p:blipFill>
        <p:spPr>
          <a:xfrm>
            <a:off x="324741" y="1064483"/>
            <a:ext cx="1414002" cy="1884671"/>
          </a:xfrm>
          <a:prstGeom prst="rect">
            <a:avLst/>
          </a:prstGeom>
        </p:spPr>
      </p:pic>
      <p:sp>
        <p:nvSpPr>
          <p:cNvPr id="4" name="Rechthoek 3">
            <a:extLst>
              <a:ext uri="{FF2B5EF4-FFF2-40B4-BE49-F238E27FC236}">
                <a16:creationId xmlns:a16="http://schemas.microsoft.com/office/drawing/2014/main" id="{B3106A02-729B-658C-92A0-633ADE843DBB}"/>
              </a:ext>
            </a:extLst>
          </p:cNvPr>
          <p:cNvSpPr/>
          <p:nvPr/>
        </p:nvSpPr>
        <p:spPr>
          <a:xfrm>
            <a:off x="4572000" y="4093058"/>
            <a:ext cx="4501758" cy="1102519"/>
          </a:xfrm>
          <a:prstGeom prst="rect">
            <a:avLst/>
          </a:prstGeom>
          <a:solidFill>
            <a:srgbClr val="E60000">
              <a:alpha val="55000"/>
            </a:srgbClr>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nl-NL" sz="2400" b="1"/>
              <a:t>Centrumbijeenkomst Sophia </a:t>
            </a:r>
            <a:endParaRPr lang="nl-NL" sz="2400" b="1" dirty="0"/>
          </a:p>
          <a:p>
            <a:r>
              <a:rPr lang="nl-NL" sz="2400" b="1"/>
              <a:t>7 januari 2023 in Rotterdam</a:t>
            </a:r>
            <a:endParaRPr lang="nl-NL" sz="2400" b="1" dirty="0"/>
          </a:p>
        </p:txBody>
      </p:sp>
      <p:pic>
        <p:nvPicPr>
          <p:cNvPr id="5" name="Afbeelding 4" descr="Afbeelding met tekst, teken&#10;&#10;Automatisch gegenereerde beschrijving">
            <a:extLst>
              <a:ext uri="{FF2B5EF4-FFF2-40B4-BE49-F238E27FC236}">
                <a16:creationId xmlns:a16="http://schemas.microsoft.com/office/drawing/2014/main" id="{DDADC1D1-0689-44D5-F020-86443E68067A}"/>
              </a:ext>
            </a:extLst>
          </p:cNvPr>
          <p:cNvPicPr>
            <a:picLocks noChangeAspect="1"/>
          </p:cNvPicPr>
          <p:nvPr/>
        </p:nvPicPr>
        <p:blipFill>
          <a:blip r:embed="rId5"/>
          <a:stretch>
            <a:fillRect/>
          </a:stretch>
        </p:blipFill>
        <p:spPr>
          <a:xfrm>
            <a:off x="324741" y="303947"/>
            <a:ext cx="2343046" cy="587939"/>
          </a:xfrm>
          <a:prstGeom prst="rect">
            <a:avLst/>
          </a:prstGeom>
        </p:spPr>
      </p:pic>
      <p:pic>
        <p:nvPicPr>
          <p:cNvPr id="9" name="Picture 2">
            <a:extLst>
              <a:ext uri="{FF2B5EF4-FFF2-40B4-BE49-F238E27FC236}">
                <a16:creationId xmlns:a16="http://schemas.microsoft.com/office/drawing/2014/main" id="{0DC5B5C3-D376-B59B-9B7B-26C5386FAD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9468" y="122551"/>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2">
            <a:extLst>
              <a:ext uri="{FF2B5EF4-FFF2-40B4-BE49-F238E27FC236}">
                <a16:creationId xmlns:a16="http://schemas.microsoft.com/office/drawing/2014/main" id="{2149B6CD-BF34-C80F-69AB-3B1938F87C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9468" y="1845302"/>
            <a:ext cx="1600200" cy="66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Afbeelding 1">
            <a:extLst>
              <a:ext uri="{FF2B5EF4-FFF2-40B4-BE49-F238E27FC236}">
                <a16:creationId xmlns:a16="http://schemas.microsoft.com/office/drawing/2014/main" id="{CB403A29-82A8-20B3-0C6A-FBDEA2553EF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37671"/>
          <a:stretch/>
        </p:blipFill>
        <p:spPr bwMode="auto">
          <a:xfrm>
            <a:off x="7419468" y="2636292"/>
            <a:ext cx="1600200" cy="98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8450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353CDB86-443B-F61A-4F4F-4CD6714E46E2}"/>
              </a:ext>
            </a:extLst>
          </p:cNvPr>
          <p:cNvSpPr/>
          <p:nvPr/>
        </p:nvSpPr>
        <p:spPr>
          <a:xfrm>
            <a:off x="7287490" y="0"/>
            <a:ext cx="1856509" cy="5143500"/>
          </a:xfrm>
          <a:prstGeom prst="rect">
            <a:avLst/>
          </a:prstGeom>
          <a:solidFill>
            <a:srgbClr val="E6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B98CC46-72DE-4FFB-9C47-595509C424F5}"/>
              </a:ext>
            </a:extLst>
          </p:cNvPr>
          <p:cNvSpPr>
            <a:spLocks noGrp="1"/>
          </p:cNvSpPr>
          <p:nvPr>
            <p:ph type="title"/>
          </p:nvPr>
        </p:nvSpPr>
        <p:spPr>
          <a:xfrm>
            <a:off x="314441" y="398164"/>
            <a:ext cx="7160004" cy="857250"/>
          </a:xfrm>
        </p:spPr>
        <p:txBody>
          <a:bodyPr>
            <a:normAutofit/>
          </a:bodyPr>
          <a:lstStyle/>
          <a:p>
            <a:pPr algn="l"/>
            <a:r>
              <a:rPr lang="nl-NL" sz="2800" b="1">
                <a:solidFill>
                  <a:srgbClr val="E60000"/>
                </a:solidFill>
                <a:latin typeface="Ubuntu"/>
              </a:rPr>
              <a:t>PAH</a:t>
            </a:r>
            <a:endParaRPr lang="nl-NL" sz="2800" b="1">
              <a:solidFill>
                <a:srgbClr val="E60000"/>
              </a:solidFill>
            </a:endParaRPr>
          </a:p>
        </p:txBody>
      </p:sp>
      <p:pic>
        <p:nvPicPr>
          <p:cNvPr id="6" name="Afbeelding 5" descr="Afbeelding met tekst&#10;&#10;Automatisch gegenereerde beschrijving">
            <a:extLst>
              <a:ext uri="{FF2B5EF4-FFF2-40B4-BE49-F238E27FC236}">
                <a16:creationId xmlns:a16="http://schemas.microsoft.com/office/drawing/2014/main" id="{12F7EE7B-222E-4537-90C7-EA09E036B57D}"/>
              </a:ext>
            </a:extLst>
          </p:cNvPr>
          <p:cNvPicPr>
            <a:picLocks noChangeAspect="1"/>
          </p:cNvPicPr>
          <p:nvPr/>
        </p:nvPicPr>
        <p:blipFill>
          <a:blip r:embed="rId3"/>
          <a:stretch>
            <a:fillRect/>
          </a:stretch>
        </p:blipFill>
        <p:spPr>
          <a:xfrm>
            <a:off x="7806061" y="4004603"/>
            <a:ext cx="873999" cy="1168211"/>
          </a:xfrm>
          <a:prstGeom prst="rect">
            <a:avLst/>
          </a:prstGeom>
        </p:spPr>
      </p:pic>
      <p:pic>
        <p:nvPicPr>
          <p:cNvPr id="4" name="Afbeelding 3" descr="Afbeelding met tekst, teken&#10;&#10;Automatisch gegenereerde beschrijving">
            <a:extLst>
              <a:ext uri="{FF2B5EF4-FFF2-40B4-BE49-F238E27FC236}">
                <a16:creationId xmlns:a16="http://schemas.microsoft.com/office/drawing/2014/main" id="{FEBC057E-5427-A41A-8D25-FFE550AE2D8D}"/>
              </a:ext>
            </a:extLst>
          </p:cNvPr>
          <p:cNvPicPr>
            <a:picLocks noChangeAspect="1"/>
          </p:cNvPicPr>
          <p:nvPr/>
        </p:nvPicPr>
        <p:blipFill>
          <a:blip r:embed="rId4"/>
          <a:stretch>
            <a:fillRect/>
          </a:stretch>
        </p:blipFill>
        <p:spPr>
          <a:xfrm>
            <a:off x="7511820" y="3514538"/>
            <a:ext cx="1393775" cy="349739"/>
          </a:xfrm>
          <a:prstGeom prst="rect">
            <a:avLst/>
          </a:prstGeom>
        </p:spPr>
      </p:pic>
      <p:pic>
        <p:nvPicPr>
          <p:cNvPr id="7" name="Afbeelding 6">
            <a:extLst>
              <a:ext uri="{FF2B5EF4-FFF2-40B4-BE49-F238E27FC236}">
                <a16:creationId xmlns:a16="http://schemas.microsoft.com/office/drawing/2014/main" id="{16D922DC-2739-5753-63A2-B51DC42A13C6}"/>
              </a:ext>
            </a:extLst>
          </p:cNvPr>
          <p:cNvPicPr>
            <a:picLocks noChangeAspect="1"/>
          </p:cNvPicPr>
          <p:nvPr/>
        </p:nvPicPr>
        <p:blipFill>
          <a:blip r:embed="rId5"/>
          <a:stretch>
            <a:fillRect/>
          </a:stretch>
        </p:blipFill>
        <p:spPr>
          <a:xfrm>
            <a:off x="112123" y="1109878"/>
            <a:ext cx="7047881" cy="3758870"/>
          </a:xfrm>
          <a:prstGeom prst="rect">
            <a:avLst/>
          </a:prstGeom>
        </p:spPr>
      </p:pic>
      <p:pic>
        <p:nvPicPr>
          <p:cNvPr id="3" name="Picture 2">
            <a:extLst>
              <a:ext uri="{FF2B5EF4-FFF2-40B4-BE49-F238E27FC236}">
                <a16:creationId xmlns:a16="http://schemas.microsoft.com/office/drawing/2014/main" id="{FB1D55BF-9A4A-148E-31FC-58C2B738A6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9468" y="122551"/>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452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353CDB86-443B-F61A-4F4F-4CD6714E46E2}"/>
              </a:ext>
            </a:extLst>
          </p:cNvPr>
          <p:cNvSpPr/>
          <p:nvPr/>
        </p:nvSpPr>
        <p:spPr>
          <a:xfrm>
            <a:off x="7287490" y="0"/>
            <a:ext cx="1856509" cy="5143500"/>
          </a:xfrm>
          <a:prstGeom prst="rect">
            <a:avLst/>
          </a:prstGeom>
          <a:solidFill>
            <a:srgbClr val="E6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B98CC46-72DE-4FFB-9C47-595509C424F5}"/>
              </a:ext>
            </a:extLst>
          </p:cNvPr>
          <p:cNvSpPr>
            <a:spLocks noGrp="1"/>
          </p:cNvSpPr>
          <p:nvPr>
            <p:ph type="title"/>
          </p:nvPr>
        </p:nvSpPr>
        <p:spPr>
          <a:xfrm>
            <a:off x="314441" y="398164"/>
            <a:ext cx="7160004" cy="857250"/>
          </a:xfrm>
        </p:spPr>
        <p:txBody>
          <a:bodyPr>
            <a:normAutofit/>
          </a:bodyPr>
          <a:lstStyle/>
          <a:p>
            <a:pPr algn="l"/>
            <a:r>
              <a:rPr lang="nl-NL" sz="2800" b="1">
                <a:solidFill>
                  <a:srgbClr val="E60000"/>
                </a:solidFill>
                <a:latin typeface="Ubuntu"/>
              </a:rPr>
              <a:t>PAH</a:t>
            </a:r>
            <a:endParaRPr lang="nl-NL" sz="2800" b="1">
              <a:solidFill>
                <a:srgbClr val="E60000"/>
              </a:solidFill>
            </a:endParaRPr>
          </a:p>
        </p:txBody>
      </p:sp>
      <p:pic>
        <p:nvPicPr>
          <p:cNvPr id="6" name="Afbeelding 5" descr="Afbeelding met tekst&#10;&#10;Automatisch gegenereerde beschrijving">
            <a:extLst>
              <a:ext uri="{FF2B5EF4-FFF2-40B4-BE49-F238E27FC236}">
                <a16:creationId xmlns:a16="http://schemas.microsoft.com/office/drawing/2014/main" id="{12F7EE7B-222E-4537-90C7-EA09E036B57D}"/>
              </a:ext>
            </a:extLst>
          </p:cNvPr>
          <p:cNvPicPr>
            <a:picLocks noChangeAspect="1"/>
          </p:cNvPicPr>
          <p:nvPr/>
        </p:nvPicPr>
        <p:blipFill>
          <a:blip r:embed="rId3"/>
          <a:stretch>
            <a:fillRect/>
          </a:stretch>
        </p:blipFill>
        <p:spPr>
          <a:xfrm>
            <a:off x="7806061" y="4004603"/>
            <a:ext cx="873999" cy="1168211"/>
          </a:xfrm>
          <a:prstGeom prst="rect">
            <a:avLst/>
          </a:prstGeom>
        </p:spPr>
      </p:pic>
      <p:pic>
        <p:nvPicPr>
          <p:cNvPr id="4" name="Afbeelding 3" descr="Afbeelding met tekst, teken&#10;&#10;Automatisch gegenereerde beschrijving">
            <a:extLst>
              <a:ext uri="{FF2B5EF4-FFF2-40B4-BE49-F238E27FC236}">
                <a16:creationId xmlns:a16="http://schemas.microsoft.com/office/drawing/2014/main" id="{FEBC057E-5427-A41A-8D25-FFE550AE2D8D}"/>
              </a:ext>
            </a:extLst>
          </p:cNvPr>
          <p:cNvPicPr>
            <a:picLocks noChangeAspect="1"/>
          </p:cNvPicPr>
          <p:nvPr/>
        </p:nvPicPr>
        <p:blipFill>
          <a:blip r:embed="rId4"/>
          <a:stretch>
            <a:fillRect/>
          </a:stretch>
        </p:blipFill>
        <p:spPr>
          <a:xfrm>
            <a:off x="7511820" y="3514538"/>
            <a:ext cx="1393775" cy="349739"/>
          </a:xfrm>
          <a:prstGeom prst="rect">
            <a:avLst/>
          </a:prstGeom>
        </p:spPr>
      </p:pic>
      <p:pic>
        <p:nvPicPr>
          <p:cNvPr id="5" name="Afbeelding 6">
            <a:extLst>
              <a:ext uri="{FF2B5EF4-FFF2-40B4-BE49-F238E27FC236}">
                <a16:creationId xmlns:a16="http://schemas.microsoft.com/office/drawing/2014/main" id="{7F8DCBAF-224D-5884-7EF5-769117133302}"/>
              </a:ext>
            </a:extLst>
          </p:cNvPr>
          <p:cNvPicPr>
            <a:picLocks noChangeAspect="1"/>
          </p:cNvPicPr>
          <p:nvPr/>
        </p:nvPicPr>
        <p:blipFill>
          <a:blip r:embed="rId5">
            <a:extLst>
              <a:ext uri="{28A0092B-C50C-407E-A947-70E740481C1C}">
                <a14:useLocalDpi xmlns:a14="http://schemas.microsoft.com/office/drawing/2010/main" val="0"/>
              </a:ext>
            </a:extLst>
          </a:blip>
          <a:srcRect l="20662" r="20662"/>
          <a:stretch/>
        </p:blipFill>
        <p:spPr>
          <a:xfrm>
            <a:off x="306711" y="1161146"/>
            <a:ext cx="2898522" cy="32997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737" y="21600"/>
                </a:lnTo>
                <a:lnTo>
                  <a:pt x="9143" y="21418"/>
                </a:lnTo>
                <a:cubicBezTo>
                  <a:pt x="16563" y="17877"/>
                  <a:pt x="21600" y="10971"/>
                  <a:pt x="21600" y="3032"/>
                </a:cubicBezTo>
                <a:cubicBezTo>
                  <a:pt x="21600" y="2311"/>
                  <a:pt x="21559" y="1598"/>
                  <a:pt x="21478" y="895"/>
                </a:cubicBezTo>
                <a:lnTo>
                  <a:pt x="21348" y="0"/>
                </a:lnTo>
                <a:lnTo>
                  <a:pt x="0" y="0"/>
                </a:lnTo>
                <a:close/>
              </a:path>
            </a:pathLst>
          </a:custGeom>
          <a:ln w="12700">
            <a:miter lim="400000"/>
          </a:ln>
        </p:spPr>
      </p:pic>
      <p:sp>
        <p:nvSpPr>
          <p:cNvPr id="15" name="Tijdelijke aanduiding voor inhoud 2">
            <a:extLst>
              <a:ext uri="{FF2B5EF4-FFF2-40B4-BE49-F238E27FC236}">
                <a16:creationId xmlns:a16="http://schemas.microsoft.com/office/drawing/2014/main" id="{69BDADCE-6C09-ABE3-FE7F-F9251DB473BE}"/>
              </a:ext>
            </a:extLst>
          </p:cNvPr>
          <p:cNvSpPr>
            <a:spLocks noGrp="1"/>
          </p:cNvSpPr>
          <p:nvPr>
            <p:ph idx="1"/>
          </p:nvPr>
        </p:nvSpPr>
        <p:spPr>
          <a:xfrm>
            <a:off x="3318355" y="1172222"/>
            <a:ext cx="3690594" cy="1553847"/>
          </a:xfrm>
        </p:spPr>
        <p:txBody>
          <a:bodyPr numCol="1">
            <a:normAutofit/>
          </a:bodyPr>
          <a:lstStyle/>
          <a:p>
            <a:pPr indent="-285750">
              <a:lnSpc>
                <a:spcPct val="150000"/>
              </a:lnSpc>
              <a:spcAft>
                <a:spcPts val="600"/>
              </a:spcAft>
              <a:buClr>
                <a:srgbClr val="D63D28"/>
              </a:buClr>
              <a:buSzPct val="135000"/>
              <a:buBlip>
                <a:blip r:embed="rId6"/>
              </a:buBlip>
            </a:pPr>
            <a:r>
              <a:rPr lang="nl-NL" sz="1400">
                <a:latin typeface="Ubuntu"/>
              </a:rPr>
              <a:t>Het belang van lotgenotencontact</a:t>
            </a:r>
            <a:endParaRPr lang="nl-NL" sz="1400">
              <a:ea typeface="+mn-lt"/>
              <a:cs typeface="+mn-lt"/>
            </a:endParaRPr>
          </a:p>
          <a:p>
            <a:pPr indent="-285750">
              <a:lnSpc>
                <a:spcPct val="150000"/>
              </a:lnSpc>
              <a:spcAft>
                <a:spcPts val="600"/>
              </a:spcAft>
              <a:buClr>
                <a:srgbClr val="D63D28"/>
              </a:buClr>
              <a:buSzPct val="135000"/>
              <a:buBlip>
                <a:blip r:embed="rId6"/>
              </a:buBlip>
            </a:pPr>
            <a:r>
              <a:rPr lang="nl-NL" sz="1400">
                <a:latin typeface="Ubuntu"/>
              </a:rPr>
              <a:t>Het delen van onze kennis en ervaring</a:t>
            </a:r>
          </a:p>
          <a:p>
            <a:pPr indent="-285750">
              <a:lnSpc>
                <a:spcPct val="150000"/>
              </a:lnSpc>
              <a:spcAft>
                <a:spcPts val="600"/>
              </a:spcAft>
              <a:buClr>
                <a:srgbClr val="D63D28"/>
              </a:buClr>
              <a:buSzPct val="135000"/>
              <a:buBlip>
                <a:blip r:embed="rId6"/>
              </a:buBlip>
            </a:pPr>
            <a:endParaRPr lang="nl-NL" sz="1400">
              <a:latin typeface="Ubuntu"/>
            </a:endParaRPr>
          </a:p>
          <a:p>
            <a:pPr indent="-285750">
              <a:lnSpc>
                <a:spcPct val="150000"/>
              </a:lnSpc>
              <a:spcAft>
                <a:spcPts val="600"/>
              </a:spcAft>
              <a:buClr>
                <a:srgbClr val="D63D28"/>
              </a:buClr>
              <a:buSzPct val="135000"/>
              <a:buBlip>
                <a:blip r:embed="rId6"/>
              </a:buBlip>
            </a:pPr>
            <a:endParaRPr lang="nl-NL" sz="1400">
              <a:latin typeface="Ubuntu"/>
            </a:endParaRPr>
          </a:p>
          <a:p>
            <a:pPr indent="-285750">
              <a:lnSpc>
                <a:spcPct val="150000"/>
              </a:lnSpc>
              <a:spcAft>
                <a:spcPts val="600"/>
              </a:spcAft>
              <a:buClr>
                <a:srgbClr val="D63D28"/>
              </a:buClr>
              <a:buSzPct val="135000"/>
              <a:buBlip>
                <a:blip r:embed="rId6"/>
              </a:buBlip>
            </a:pPr>
            <a:endParaRPr lang="en-US" sz="1400">
              <a:latin typeface="Ubuntu" panose="020B0504030602030204" pitchFamily="34" charset="0"/>
            </a:endParaRPr>
          </a:p>
          <a:p>
            <a:pPr marL="0" indent="0">
              <a:buNone/>
            </a:pPr>
            <a:endParaRPr lang="nl-NL" sz="1400">
              <a:latin typeface="Ubuntu" panose="020B0504030602030204" pitchFamily="34" charset="0"/>
            </a:endParaRPr>
          </a:p>
          <a:p>
            <a:pPr marL="0" indent="0">
              <a:buNone/>
            </a:pPr>
            <a:endParaRPr lang="nl-NL" sz="1400">
              <a:latin typeface="Ubuntu" panose="020B0504030602030204" pitchFamily="34" charset="0"/>
            </a:endParaRPr>
          </a:p>
        </p:txBody>
      </p:sp>
      <p:pic>
        <p:nvPicPr>
          <p:cNvPr id="16" name="Afbeelding 4" descr="Afbeelding met buiten&#10;&#10;Automatisch gegenereerde beschrijving">
            <a:extLst>
              <a:ext uri="{FF2B5EF4-FFF2-40B4-BE49-F238E27FC236}">
                <a16:creationId xmlns:a16="http://schemas.microsoft.com/office/drawing/2014/main" id="{26270BFF-5A0C-BA21-95F1-A75323691982}"/>
              </a:ext>
            </a:extLst>
          </p:cNvPr>
          <p:cNvPicPr>
            <a:picLocks noChangeAspect="1"/>
          </p:cNvPicPr>
          <p:nvPr/>
        </p:nvPicPr>
        <p:blipFill>
          <a:blip r:embed="rId7"/>
          <a:srcRect l="14799" r="14799"/>
          <a:stretch>
            <a:fillRect/>
          </a:stretch>
        </p:blipFill>
        <p:spPr>
          <a:xfrm flipH="1">
            <a:off x="4922563" y="2063802"/>
            <a:ext cx="2105641" cy="23970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737" y="21600"/>
                </a:lnTo>
                <a:lnTo>
                  <a:pt x="9143" y="21418"/>
                </a:lnTo>
                <a:cubicBezTo>
                  <a:pt x="16563" y="17877"/>
                  <a:pt x="21600" y="10971"/>
                  <a:pt x="21600" y="3032"/>
                </a:cubicBezTo>
                <a:cubicBezTo>
                  <a:pt x="21600" y="2311"/>
                  <a:pt x="21559" y="1598"/>
                  <a:pt x="21478" y="895"/>
                </a:cubicBezTo>
                <a:lnTo>
                  <a:pt x="21348" y="0"/>
                </a:lnTo>
                <a:lnTo>
                  <a:pt x="0" y="0"/>
                </a:lnTo>
                <a:close/>
              </a:path>
            </a:pathLst>
          </a:custGeom>
          <a:ln w="12700">
            <a:miter lim="400000"/>
          </a:ln>
        </p:spPr>
      </p:pic>
      <p:pic>
        <p:nvPicPr>
          <p:cNvPr id="3" name="Picture 2">
            <a:extLst>
              <a:ext uri="{FF2B5EF4-FFF2-40B4-BE49-F238E27FC236}">
                <a16:creationId xmlns:a16="http://schemas.microsoft.com/office/drawing/2014/main" id="{BE2A76AD-51DA-855C-F35B-A7BD15D5E3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9468" y="122551"/>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119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353CDB86-443B-F61A-4F4F-4CD6714E46E2}"/>
              </a:ext>
            </a:extLst>
          </p:cNvPr>
          <p:cNvSpPr/>
          <p:nvPr/>
        </p:nvSpPr>
        <p:spPr>
          <a:xfrm>
            <a:off x="7287490" y="0"/>
            <a:ext cx="1856509" cy="5143500"/>
          </a:xfrm>
          <a:prstGeom prst="rect">
            <a:avLst/>
          </a:prstGeom>
          <a:solidFill>
            <a:srgbClr val="E6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8B98CC46-72DE-4FFB-9C47-595509C424F5}"/>
              </a:ext>
            </a:extLst>
          </p:cNvPr>
          <p:cNvSpPr>
            <a:spLocks noGrp="1"/>
          </p:cNvSpPr>
          <p:nvPr>
            <p:ph type="title"/>
          </p:nvPr>
        </p:nvSpPr>
        <p:spPr>
          <a:xfrm>
            <a:off x="314441" y="398164"/>
            <a:ext cx="7160004" cy="857250"/>
          </a:xfrm>
        </p:spPr>
        <p:txBody>
          <a:bodyPr>
            <a:normAutofit/>
          </a:bodyPr>
          <a:lstStyle/>
          <a:p>
            <a:pPr algn="l"/>
            <a:r>
              <a:rPr lang="nl-NL" sz="2800" b="1" dirty="0">
                <a:solidFill>
                  <a:srgbClr val="E60000"/>
                </a:solidFill>
                <a:latin typeface="Ubuntu"/>
              </a:rPr>
              <a:t>PAH</a:t>
            </a:r>
            <a:endParaRPr lang="nl-NL" sz="2800" b="1" dirty="0">
              <a:solidFill>
                <a:srgbClr val="E60000"/>
              </a:solidFill>
            </a:endParaRPr>
          </a:p>
        </p:txBody>
      </p:sp>
      <p:pic>
        <p:nvPicPr>
          <p:cNvPr id="6" name="Afbeelding 5" descr="Afbeelding met tekst&#10;&#10;Automatisch gegenereerde beschrijving">
            <a:extLst>
              <a:ext uri="{FF2B5EF4-FFF2-40B4-BE49-F238E27FC236}">
                <a16:creationId xmlns:a16="http://schemas.microsoft.com/office/drawing/2014/main" id="{12F7EE7B-222E-4537-90C7-EA09E036B57D}"/>
              </a:ext>
            </a:extLst>
          </p:cNvPr>
          <p:cNvPicPr>
            <a:picLocks noChangeAspect="1"/>
          </p:cNvPicPr>
          <p:nvPr/>
        </p:nvPicPr>
        <p:blipFill>
          <a:blip r:embed="rId3"/>
          <a:stretch>
            <a:fillRect/>
          </a:stretch>
        </p:blipFill>
        <p:spPr>
          <a:xfrm>
            <a:off x="7806061" y="4004603"/>
            <a:ext cx="873999" cy="1168211"/>
          </a:xfrm>
          <a:prstGeom prst="rect">
            <a:avLst/>
          </a:prstGeom>
        </p:spPr>
      </p:pic>
      <p:pic>
        <p:nvPicPr>
          <p:cNvPr id="4" name="Afbeelding 3" descr="Afbeelding met tekst, teken&#10;&#10;Automatisch gegenereerde beschrijving">
            <a:extLst>
              <a:ext uri="{FF2B5EF4-FFF2-40B4-BE49-F238E27FC236}">
                <a16:creationId xmlns:a16="http://schemas.microsoft.com/office/drawing/2014/main" id="{FEBC057E-5427-A41A-8D25-FFE550AE2D8D}"/>
              </a:ext>
            </a:extLst>
          </p:cNvPr>
          <p:cNvPicPr>
            <a:picLocks noChangeAspect="1"/>
          </p:cNvPicPr>
          <p:nvPr/>
        </p:nvPicPr>
        <p:blipFill>
          <a:blip r:embed="rId4"/>
          <a:stretch>
            <a:fillRect/>
          </a:stretch>
        </p:blipFill>
        <p:spPr>
          <a:xfrm>
            <a:off x="7511820" y="3514538"/>
            <a:ext cx="1393775" cy="349739"/>
          </a:xfrm>
          <a:prstGeom prst="rect">
            <a:avLst/>
          </a:prstGeom>
        </p:spPr>
      </p:pic>
      <p:pic>
        <p:nvPicPr>
          <p:cNvPr id="7" name="Afbeelding 6">
            <a:extLst>
              <a:ext uri="{FF2B5EF4-FFF2-40B4-BE49-F238E27FC236}">
                <a16:creationId xmlns:a16="http://schemas.microsoft.com/office/drawing/2014/main" id="{92EE7544-AE80-75C2-0DC2-61BDF25773C9}"/>
              </a:ext>
            </a:extLst>
          </p:cNvPr>
          <p:cNvPicPr>
            <a:picLocks noChangeAspect="1"/>
          </p:cNvPicPr>
          <p:nvPr/>
        </p:nvPicPr>
        <p:blipFill>
          <a:blip r:embed="rId5"/>
          <a:stretch>
            <a:fillRect/>
          </a:stretch>
        </p:blipFill>
        <p:spPr>
          <a:xfrm>
            <a:off x="117885" y="1055493"/>
            <a:ext cx="7008779" cy="3747596"/>
          </a:xfrm>
          <a:prstGeom prst="rect">
            <a:avLst/>
          </a:prstGeom>
        </p:spPr>
      </p:pic>
      <p:pic>
        <p:nvPicPr>
          <p:cNvPr id="3" name="Picture 2">
            <a:extLst>
              <a:ext uri="{FF2B5EF4-FFF2-40B4-BE49-F238E27FC236}">
                <a16:creationId xmlns:a16="http://schemas.microsoft.com/office/drawing/2014/main" id="{B1EA224C-5627-E240-D454-055EA46609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9468" y="122551"/>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7708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353CDB86-443B-F61A-4F4F-4CD6714E46E2}"/>
              </a:ext>
            </a:extLst>
          </p:cNvPr>
          <p:cNvSpPr/>
          <p:nvPr/>
        </p:nvSpPr>
        <p:spPr>
          <a:xfrm>
            <a:off x="7287490" y="0"/>
            <a:ext cx="1856509" cy="5143500"/>
          </a:xfrm>
          <a:prstGeom prst="rect">
            <a:avLst/>
          </a:prstGeom>
          <a:solidFill>
            <a:srgbClr val="E6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B98CC46-72DE-4FFB-9C47-595509C424F5}"/>
              </a:ext>
            </a:extLst>
          </p:cNvPr>
          <p:cNvSpPr>
            <a:spLocks noGrp="1"/>
          </p:cNvSpPr>
          <p:nvPr>
            <p:ph type="title"/>
          </p:nvPr>
        </p:nvSpPr>
        <p:spPr>
          <a:xfrm>
            <a:off x="314441" y="398164"/>
            <a:ext cx="7160004" cy="857250"/>
          </a:xfrm>
        </p:spPr>
        <p:txBody>
          <a:bodyPr>
            <a:normAutofit/>
          </a:bodyPr>
          <a:lstStyle/>
          <a:p>
            <a:pPr algn="l"/>
            <a:r>
              <a:rPr lang="nl-NL" sz="2800" b="1">
                <a:solidFill>
                  <a:srgbClr val="E60000"/>
                </a:solidFill>
                <a:latin typeface="Ubuntu"/>
              </a:rPr>
              <a:t>PAH</a:t>
            </a:r>
            <a:endParaRPr lang="nl-NL" sz="2800" b="1">
              <a:solidFill>
                <a:srgbClr val="E60000"/>
              </a:solidFill>
            </a:endParaRPr>
          </a:p>
        </p:txBody>
      </p:sp>
      <p:pic>
        <p:nvPicPr>
          <p:cNvPr id="6" name="Afbeelding 5" descr="Afbeelding met tekst&#10;&#10;Automatisch gegenereerde beschrijving">
            <a:extLst>
              <a:ext uri="{FF2B5EF4-FFF2-40B4-BE49-F238E27FC236}">
                <a16:creationId xmlns:a16="http://schemas.microsoft.com/office/drawing/2014/main" id="{12F7EE7B-222E-4537-90C7-EA09E036B57D}"/>
              </a:ext>
            </a:extLst>
          </p:cNvPr>
          <p:cNvPicPr>
            <a:picLocks noChangeAspect="1"/>
          </p:cNvPicPr>
          <p:nvPr/>
        </p:nvPicPr>
        <p:blipFill>
          <a:blip r:embed="rId3"/>
          <a:stretch>
            <a:fillRect/>
          </a:stretch>
        </p:blipFill>
        <p:spPr>
          <a:xfrm>
            <a:off x="7806061" y="4004603"/>
            <a:ext cx="873999" cy="1168211"/>
          </a:xfrm>
          <a:prstGeom prst="rect">
            <a:avLst/>
          </a:prstGeom>
        </p:spPr>
      </p:pic>
      <p:pic>
        <p:nvPicPr>
          <p:cNvPr id="4" name="Afbeelding 3" descr="Afbeelding met tekst, teken&#10;&#10;Automatisch gegenereerde beschrijving">
            <a:extLst>
              <a:ext uri="{FF2B5EF4-FFF2-40B4-BE49-F238E27FC236}">
                <a16:creationId xmlns:a16="http://schemas.microsoft.com/office/drawing/2014/main" id="{FEBC057E-5427-A41A-8D25-FFE550AE2D8D}"/>
              </a:ext>
            </a:extLst>
          </p:cNvPr>
          <p:cNvPicPr>
            <a:picLocks noChangeAspect="1"/>
          </p:cNvPicPr>
          <p:nvPr/>
        </p:nvPicPr>
        <p:blipFill>
          <a:blip r:embed="rId4"/>
          <a:stretch>
            <a:fillRect/>
          </a:stretch>
        </p:blipFill>
        <p:spPr>
          <a:xfrm>
            <a:off x="7511820" y="3514538"/>
            <a:ext cx="1393775" cy="349739"/>
          </a:xfrm>
          <a:prstGeom prst="rect">
            <a:avLst/>
          </a:prstGeom>
        </p:spPr>
      </p:pic>
      <p:pic>
        <p:nvPicPr>
          <p:cNvPr id="14" name="Afbeelding 13">
            <a:extLst>
              <a:ext uri="{FF2B5EF4-FFF2-40B4-BE49-F238E27FC236}">
                <a16:creationId xmlns:a16="http://schemas.microsoft.com/office/drawing/2014/main" id="{BB5E5C89-8941-ED30-B163-4507543A5A69}"/>
              </a:ext>
            </a:extLst>
          </p:cNvPr>
          <p:cNvPicPr>
            <a:picLocks noChangeAspect="1"/>
          </p:cNvPicPr>
          <p:nvPr/>
        </p:nvPicPr>
        <p:blipFill>
          <a:blip r:embed="rId5"/>
          <a:stretch>
            <a:fillRect/>
          </a:stretch>
        </p:blipFill>
        <p:spPr>
          <a:xfrm>
            <a:off x="112123" y="1075771"/>
            <a:ext cx="7014541" cy="3757593"/>
          </a:xfrm>
          <a:prstGeom prst="rect">
            <a:avLst/>
          </a:prstGeom>
        </p:spPr>
      </p:pic>
      <p:pic>
        <p:nvPicPr>
          <p:cNvPr id="3" name="Picture 2">
            <a:extLst>
              <a:ext uri="{FF2B5EF4-FFF2-40B4-BE49-F238E27FC236}">
                <a16:creationId xmlns:a16="http://schemas.microsoft.com/office/drawing/2014/main" id="{E616F79A-E852-33D0-A9E0-0EC6522DFB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9468" y="122551"/>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1962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353CDB86-443B-F61A-4F4F-4CD6714E46E2}"/>
              </a:ext>
            </a:extLst>
          </p:cNvPr>
          <p:cNvSpPr/>
          <p:nvPr/>
        </p:nvSpPr>
        <p:spPr>
          <a:xfrm>
            <a:off x="7287490" y="0"/>
            <a:ext cx="1856509" cy="5143500"/>
          </a:xfrm>
          <a:prstGeom prst="rect">
            <a:avLst/>
          </a:prstGeom>
          <a:solidFill>
            <a:srgbClr val="E6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B98CC46-72DE-4FFB-9C47-595509C424F5}"/>
              </a:ext>
            </a:extLst>
          </p:cNvPr>
          <p:cNvSpPr>
            <a:spLocks noGrp="1"/>
          </p:cNvSpPr>
          <p:nvPr>
            <p:ph type="title"/>
          </p:nvPr>
        </p:nvSpPr>
        <p:spPr>
          <a:xfrm>
            <a:off x="277738" y="136008"/>
            <a:ext cx="8229600" cy="857250"/>
          </a:xfrm>
        </p:spPr>
        <p:txBody>
          <a:bodyPr>
            <a:normAutofit/>
          </a:bodyPr>
          <a:lstStyle/>
          <a:p>
            <a:pPr algn="l"/>
            <a:r>
              <a:rPr lang="nl-NL" sz="2800" b="1">
                <a:solidFill>
                  <a:srgbClr val="E60000"/>
                </a:solidFill>
                <a:latin typeface="Ubuntu"/>
              </a:rPr>
              <a:t>Onderzoeken</a:t>
            </a:r>
          </a:p>
        </p:txBody>
      </p:sp>
      <p:pic>
        <p:nvPicPr>
          <p:cNvPr id="7" name="Afbeelding 6" descr="Afbeelding met tekst&#10;&#10;Automatisch gegenereerde beschrijving">
            <a:extLst>
              <a:ext uri="{FF2B5EF4-FFF2-40B4-BE49-F238E27FC236}">
                <a16:creationId xmlns:a16="http://schemas.microsoft.com/office/drawing/2014/main" id="{FA4BFAAD-D6BA-EC0F-046B-AADE92BDDC3B}"/>
              </a:ext>
            </a:extLst>
          </p:cNvPr>
          <p:cNvPicPr>
            <a:picLocks noChangeAspect="1"/>
          </p:cNvPicPr>
          <p:nvPr/>
        </p:nvPicPr>
        <p:blipFill>
          <a:blip r:embed="rId3"/>
          <a:stretch>
            <a:fillRect/>
          </a:stretch>
        </p:blipFill>
        <p:spPr>
          <a:xfrm>
            <a:off x="7806061" y="4004603"/>
            <a:ext cx="873999" cy="1168211"/>
          </a:xfrm>
          <a:prstGeom prst="rect">
            <a:avLst/>
          </a:prstGeom>
        </p:spPr>
      </p:pic>
      <p:sp>
        <p:nvSpPr>
          <p:cNvPr id="3" name="Tijdelijke aanduiding voor inhoud 2">
            <a:extLst>
              <a:ext uri="{FF2B5EF4-FFF2-40B4-BE49-F238E27FC236}">
                <a16:creationId xmlns:a16="http://schemas.microsoft.com/office/drawing/2014/main" id="{8654401D-7EDD-53C8-9EEC-CC8F349A0DE1}"/>
              </a:ext>
            </a:extLst>
          </p:cNvPr>
          <p:cNvSpPr>
            <a:spLocks noGrp="1"/>
          </p:cNvSpPr>
          <p:nvPr>
            <p:ph idx="1"/>
          </p:nvPr>
        </p:nvSpPr>
        <p:spPr>
          <a:xfrm>
            <a:off x="457200" y="993258"/>
            <a:ext cx="6359236" cy="3727433"/>
          </a:xfrm>
        </p:spPr>
        <p:txBody>
          <a:bodyPr numCol="1">
            <a:normAutofit/>
          </a:bodyPr>
          <a:lstStyle/>
          <a:p>
            <a:pPr indent="-285750">
              <a:lnSpc>
                <a:spcPct val="150000"/>
              </a:lnSpc>
              <a:spcAft>
                <a:spcPts val="600"/>
              </a:spcAft>
              <a:buClr>
                <a:srgbClr val="D63D28"/>
              </a:buClr>
              <a:buSzPct val="135000"/>
              <a:buBlip>
                <a:blip r:embed="rId4"/>
              </a:buBlip>
            </a:pPr>
            <a:r>
              <a:rPr lang="en-US" sz="1400">
                <a:latin typeface="Ubuntu" panose="020B0504030602030204" pitchFamily="34" charset="0"/>
              </a:rPr>
              <a:t>Wandspanning</a:t>
            </a:r>
          </a:p>
          <a:p>
            <a:pPr indent="-285750">
              <a:lnSpc>
                <a:spcPct val="150000"/>
              </a:lnSpc>
              <a:spcAft>
                <a:spcPts val="600"/>
              </a:spcAft>
              <a:buClr>
                <a:srgbClr val="D63D28"/>
              </a:buClr>
              <a:buSzPct val="135000"/>
              <a:buBlip>
                <a:blip r:embed="rId4"/>
              </a:buBlip>
            </a:pPr>
            <a:r>
              <a:rPr lang="en-US" sz="1400">
                <a:latin typeface="Ubuntu" panose="020B0504030602030204" pitchFamily="34" charset="0"/>
              </a:rPr>
              <a:t>Hartspierweefsel in kweek</a:t>
            </a:r>
          </a:p>
          <a:p>
            <a:pPr indent="-285750">
              <a:lnSpc>
                <a:spcPct val="150000"/>
              </a:lnSpc>
              <a:spcAft>
                <a:spcPts val="600"/>
              </a:spcAft>
              <a:buClr>
                <a:srgbClr val="D63D28"/>
              </a:buClr>
              <a:buSzPct val="135000"/>
              <a:buBlip>
                <a:blip r:embed="rId4"/>
              </a:buBlip>
            </a:pPr>
            <a:r>
              <a:rPr lang="en-US" sz="1400">
                <a:latin typeface="Ubuntu" panose="020B0504030602030204" pitchFamily="34" charset="0"/>
              </a:rPr>
              <a:t>Wearables</a:t>
            </a:r>
          </a:p>
          <a:p>
            <a:pPr indent="-285750">
              <a:lnSpc>
                <a:spcPct val="150000"/>
              </a:lnSpc>
              <a:spcAft>
                <a:spcPts val="600"/>
              </a:spcAft>
              <a:buClr>
                <a:srgbClr val="D63D28"/>
              </a:buClr>
              <a:buSzPct val="135000"/>
              <a:buBlip>
                <a:blip r:embed="rId4"/>
              </a:buBlip>
            </a:pPr>
            <a:r>
              <a:rPr lang="en-US" sz="1400">
                <a:latin typeface="Ubuntu" panose="020B0504030602030204" pitchFamily="34" charset="0"/>
              </a:rPr>
              <a:t>Executieve Functies</a:t>
            </a:r>
          </a:p>
          <a:p>
            <a:pPr indent="-285750">
              <a:lnSpc>
                <a:spcPct val="150000"/>
              </a:lnSpc>
              <a:spcAft>
                <a:spcPts val="600"/>
              </a:spcAft>
              <a:buClr>
                <a:srgbClr val="D63D28"/>
              </a:buClr>
              <a:buSzPct val="135000"/>
              <a:buBlip>
                <a:blip r:embed="rId4"/>
              </a:buBlip>
            </a:pPr>
            <a:endParaRPr lang="nl-NL" sz="1400">
              <a:latin typeface="Ubuntu" panose="020B0504030602030204" pitchFamily="34" charset="0"/>
            </a:endParaRPr>
          </a:p>
          <a:p>
            <a:pPr marL="0" indent="0">
              <a:buNone/>
            </a:pPr>
            <a:endParaRPr lang="nl-NL" sz="1400">
              <a:latin typeface="Ubuntu" panose="020B0504030602030204" pitchFamily="34" charset="0"/>
            </a:endParaRPr>
          </a:p>
          <a:p>
            <a:pPr marL="0" indent="0">
              <a:buNone/>
            </a:pPr>
            <a:endParaRPr lang="nl-NL" sz="1400">
              <a:latin typeface="Ubuntu" panose="020B0504030602030204" pitchFamily="34" charset="0"/>
            </a:endParaRPr>
          </a:p>
        </p:txBody>
      </p:sp>
      <p:pic>
        <p:nvPicPr>
          <p:cNvPr id="5" name="Afbeelding 4" descr="Afbeelding met tekst, teken&#10;&#10;Automatisch gegenereerde beschrijving">
            <a:extLst>
              <a:ext uri="{FF2B5EF4-FFF2-40B4-BE49-F238E27FC236}">
                <a16:creationId xmlns:a16="http://schemas.microsoft.com/office/drawing/2014/main" id="{9B895A7C-ACC7-BA7D-FD44-7D485A988915}"/>
              </a:ext>
            </a:extLst>
          </p:cNvPr>
          <p:cNvPicPr>
            <a:picLocks noChangeAspect="1"/>
          </p:cNvPicPr>
          <p:nvPr/>
        </p:nvPicPr>
        <p:blipFill>
          <a:blip r:embed="rId5"/>
          <a:stretch>
            <a:fillRect/>
          </a:stretch>
        </p:blipFill>
        <p:spPr>
          <a:xfrm>
            <a:off x="7511820" y="3514538"/>
            <a:ext cx="1393775" cy="349739"/>
          </a:xfrm>
          <a:prstGeom prst="rect">
            <a:avLst/>
          </a:prstGeom>
        </p:spPr>
      </p:pic>
      <p:pic>
        <p:nvPicPr>
          <p:cNvPr id="4" name="Picture 2">
            <a:extLst>
              <a:ext uri="{FF2B5EF4-FFF2-40B4-BE49-F238E27FC236}">
                <a16:creationId xmlns:a16="http://schemas.microsoft.com/office/drawing/2014/main" id="{B33114FF-0B5E-C44A-7954-5BCB8E1EC6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9468" y="122551"/>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2062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353CDB86-443B-F61A-4F4F-4CD6714E46E2}"/>
              </a:ext>
            </a:extLst>
          </p:cNvPr>
          <p:cNvSpPr/>
          <p:nvPr/>
        </p:nvSpPr>
        <p:spPr>
          <a:xfrm>
            <a:off x="7287490" y="0"/>
            <a:ext cx="1856509" cy="5143500"/>
          </a:xfrm>
          <a:prstGeom prst="rect">
            <a:avLst/>
          </a:prstGeom>
          <a:solidFill>
            <a:srgbClr val="E6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B98CC46-72DE-4FFB-9C47-595509C424F5}"/>
              </a:ext>
            </a:extLst>
          </p:cNvPr>
          <p:cNvSpPr>
            <a:spLocks noGrp="1"/>
          </p:cNvSpPr>
          <p:nvPr>
            <p:ph type="title"/>
          </p:nvPr>
        </p:nvSpPr>
        <p:spPr>
          <a:xfrm>
            <a:off x="277738" y="136008"/>
            <a:ext cx="8229600" cy="857250"/>
          </a:xfrm>
        </p:spPr>
        <p:txBody>
          <a:bodyPr>
            <a:normAutofit/>
          </a:bodyPr>
          <a:lstStyle/>
          <a:p>
            <a:pPr algn="l"/>
            <a:r>
              <a:rPr lang="nl-NL" sz="2800" b="1">
                <a:solidFill>
                  <a:srgbClr val="E60000"/>
                </a:solidFill>
                <a:latin typeface="Ubuntu"/>
              </a:rPr>
              <a:t>Wandspanning</a:t>
            </a:r>
          </a:p>
        </p:txBody>
      </p:sp>
      <p:pic>
        <p:nvPicPr>
          <p:cNvPr id="7" name="Afbeelding 6" descr="Afbeelding met tekst&#10;&#10;Automatisch gegenereerde beschrijving">
            <a:extLst>
              <a:ext uri="{FF2B5EF4-FFF2-40B4-BE49-F238E27FC236}">
                <a16:creationId xmlns:a16="http://schemas.microsoft.com/office/drawing/2014/main" id="{FA4BFAAD-D6BA-EC0F-046B-AADE92BDDC3B}"/>
              </a:ext>
            </a:extLst>
          </p:cNvPr>
          <p:cNvPicPr>
            <a:picLocks noChangeAspect="1"/>
          </p:cNvPicPr>
          <p:nvPr/>
        </p:nvPicPr>
        <p:blipFill>
          <a:blip r:embed="rId3"/>
          <a:stretch>
            <a:fillRect/>
          </a:stretch>
        </p:blipFill>
        <p:spPr>
          <a:xfrm>
            <a:off x="7806061" y="4004603"/>
            <a:ext cx="873999" cy="1168211"/>
          </a:xfrm>
          <a:prstGeom prst="rect">
            <a:avLst/>
          </a:prstGeom>
        </p:spPr>
      </p:pic>
      <p:sp>
        <p:nvSpPr>
          <p:cNvPr id="3" name="Tijdelijke aanduiding voor inhoud 2">
            <a:extLst>
              <a:ext uri="{FF2B5EF4-FFF2-40B4-BE49-F238E27FC236}">
                <a16:creationId xmlns:a16="http://schemas.microsoft.com/office/drawing/2014/main" id="{8654401D-7EDD-53C8-9EEC-CC8F349A0DE1}"/>
              </a:ext>
            </a:extLst>
          </p:cNvPr>
          <p:cNvSpPr>
            <a:spLocks noGrp="1"/>
          </p:cNvSpPr>
          <p:nvPr>
            <p:ph idx="1"/>
          </p:nvPr>
        </p:nvSpPr>
        <p:spPr>
          <a:xfrm>
            <a:off x="346170" y="889772"/>
            <a:ext cx="4743643" cy="1745554"/>
          </a:xfrm>
        </p:spPr>
        <p:txBody>
          <a:bodyPr numCol="1">
            <a:normAutofit lnSpcReduction="10000"/>
          </a:bodyPr>
          <a:lstStyle/>
          <a:p>
            <a:pPr indent="-285750">
              <a:lnSpc>
                <a:spcPct val="150000"/>
              </a:lnSpc>
              <a:spcAft>
                <a:spcPts val="600"/>
              </a:spcAft>
              <a:buClr>
                <a:srgbClr val="D63D28"/>
              </a:buClr>
              <a:buSzPct val="135000"/>
              <a:buBlip>
                <a:blip r:embed="rId4"/>
              </a:buBlip>
            </a:pPr>
            <a:r>
              <a:rPr lang="en-US" sz="1400">
                <a:latin typeface="Ubuntu" panose="020B0504030602030204" pitchFamily="34" charset="0"/>
              </a:rPr>
              <a:t>Hartfalen </a:t>
            </a:r>
          </a:p>
          <a:p>
            <a:pPr indent="-285750">
              <a:lnSpc>
                <a:spcPct val="150000"/>
              </a:lnSpc>
              <a:spcAft>
                <a:spcPts val="600"/>
              </a:spcAft>
              <a:buClr>
                <a:srgbClr val="D63D28"/>
              </a:buClr>
              <a:buSzPct val="135000"/>
              <a:buBlip>
                <a:blip r:embed="rId4"/>
              </a:buBlip>
            </a:pPr>
            <a:r>
              <a:rPr lang="en-US" sz="1400">
                <a:latin typeface="Ubuntu" panose="020B0504030602030204" pitchFamily="34" charset="0"/>
              </a:rPr>
              <a:t>Ontstaan</a:t>
            </a:r>
          </a:p>
          <a:p>
            <a:pPr indent="-285750">
              <a:lnSpc>
                <a:spcPct val="150000"/>
              </a:lnSpc>
              <a:spcAft>
                <a:spcPts val="600"/>
              </a:spcAft>
              <a:buClr>
                <a:srgbClr val="D63D28"/>
              </a:buClr>
              <a:buSzPct val="135000"/>
              <a:buBlip>
                <a:blip r:embed="rId4"/>
              </a:buBlip>
            </a:pPr>
            <a:r>
              <a:rPr lang="en-US" sz="1400">
                <a:latin typeface="Ubuntu" panose="020B0504030602030204" pitchFamily="34" charset="0"/>
              </a:rPr>
              <a:t>Nauwkeurige meting</a:t>
            </a:r>
          </a:p>
          <a:p>
            <a:pPr indent="-285750">
              <a:lnSpc>
                <a:spcPct val="150000"/>
              </a:lnSpc>
              <a:spcAft>
                <a:spcPts val="600"/>
              </a:spcAft>
              <a:buClr>
                <a:srgbClr val="D63D28"/>
              </a:buClr>
              <a:buSzPct val="135000"/>
              <a:buBlip>
                <a:blip r:embed="rId4"/>
              </a:buBlip>
            </a:pPr>
            <a:r>
              <a:rPr lang="en-US" sz="1400">
                <a:latin typeface="Ubuntu" panose="020B0504030602030204" pitchFamily="34" charset="0"/>
              </a:rPr>
              <a:t>Vervolgonderzoek</a:t>
            </a:r>
          </a:p>
          <a:p>
            <a:pPr indent="-285750">
              <a:lnSpc>
                <a:spcPct val="150000"/>
              </a:lnSpc>
              <a:spcAft>
                <a:spcPts val="600"/>
              </a:spcAft>
              <a:buClr>
                <a:srgbClr val="D63D28"/>
              </a:buClr>
              <a:buSzPct val="135000"/>
              <a:buBlip>
                <a:blip r:embed="rId4"/>
              </a:buBlip>
            </a:pPr>
            <a:endParaRPr lang="nl-NL" sz="1400">
              <a:latin typeface="Ubuntu" panose="020B0504030602030204" pitchFamily="34" charset="0"/>
            </a:endParaRPr>
          </a:p>
        </p:txBody>
      </p:sp>
      <p:sp>
        <p:nvSpPr>
          <p:cNvPr id="5" name="Tekstvak 2">
            <a:extLst>
              <a:ext uri="{FF2B5EF4-FFF2-40B4-BE49-F238E27FC236}">
                <a16:creationId xmlns:a16="http://schemas.microsoft.com/office/drawing/2014/main" id="{2F34DCB0-8DB7-930A-C9C6-6600D880A358}"/>
              </a:ext>
            </a:extLst>
          </p:cNvPr>
          <p:cNvSpPr txBox="1"/>
          <p:nvPr/>
        </p:nvSpPr>
        <p:spPr>
          <a:xfrm>
            <a:off x="5089813" y="3468054"/>
            <a:ext cx="1906085" cy="167440"/>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nl-NL" sz="900" b="1" i="1">
                <a:solidFill>
                  <a:srgbClr val="FFFFFF"/>
                </a:solidFill>
                <a:effectLst/>
                <a:latin typeface="Calibri" panose="020F0502020204030204" pitchFamily="34" charset="0"/>
                <a:ea typeface="Calibri" panose="020F0502020204030204" pitchFamily="34" charset="0"/>
              </a:rPr>
              <a:t>Een voorbeeld van een 3D geprint hart</a:t>
            </a:r>
            <a:endParaRPr lang="nl-NL" sz="900" i="1">
              <a:solidFill>
                <a:srgbClr val="44546A"/>
              </a:solidFill>
              <a:effectLst/>
              <a:latin typeface="Calibri" panose="020F0502020204030204" pitchFamily="34" charset="0"/>
              <a:ea typeface="Calibri" panose="020F0502020204030204" pitchFamily="34" charset="0"/>
            </a:endParaRPr>
          </a:p>
        </p:txBody>
      </p:sp>
      <p:pic>
        <p:nvPicPr>
          <p:cNvPr id="6" name="Afbeelding 5" descr="Afbeelding met tekst, teken&#10;&#10;Automatisch gegenereerde beschrijving">
            <a:extLst>
              <a:ext uri="{FF2B5EF4-FFF2-40B4-BE49-F238E27FC236}">
                <a16:creationId xmlns:a16="http://schemas.microsoft.com/office/drawing/2014/main" id="{F12A9EF2-EB87-C89C-4C67-694A48802E35}"/>
              </a:ext>
            </a:extLst>
          </p:cNvPr>
          <p:cNvPicPr>
            <a:picLocks noChangeAspect="1"/>
          </p:cNvPicPr>
          <p:nvPr/>
        </p:nvPicPr>
        <p:blipFill>
          <a:blip r:embed="rId5"/>
          <a:stretch>
            <a:fillRect/>
          </a:stretch>
        </p:blipFill>
        <p:spPr>
          <a:xfrm>
            <a:off x="7511820" y="3514538"/>
            <a:ext cx="1393775" cy="349739"/>
          </a:xfrm>
          <a:prstGeom prst="rect">
            <a:avLst/>
          </a:prstGeom>
        </p:spPr>
      </p:pic>
      <p:pic>
        <p:nvPicPr>
          <p:cNvPr id="9" name="Picture 2">
            <a:extLst>
              <a:ext uri="{FF2B5EF4-FFF2-40B4-BE49-F238E27FC236}">
                <a16:creationId xmlns:a16="http://schemas.microsoft.com/office/drawing/2014/main" id="{4EBA980D-C414-423F-7083-62F72FF92F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9468" y="122551"/>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fbeelding 12">
            <a:extLst>
              <a:ext uri="{FF2B5EF4-FFF2-40B4-BE49-F238E27FC236}">
                <a16:creationId xmlns:a16="http://schemas.microsoft.com/office/drawing/2014/main" id="{4EDBBB11-991F-C931-97DF-89BBFF155BC6}"/>
              </a:ext>
            </a:extLst>
          </p:cNvPr>
          <p:cNvPicPr>
            <a:picLocks noChangeAspect="1"/>
          </p:cNvPicPr>
          <p:nvPr/>
        </p:nvPicPr>
        <p:blipFill>
          <a:blip r:embed="rId7"/>
          <a:stretch>
            <a:fillRect/>
          </a:stretch>
        </p:blipFill>
        <p:spPr>
          <a:xfrm>
            <a:off x="2545015" y="1986263"/>
            <a:ext cx="4707519" cy="2805653"/>
          </a:xfrm>
          <a:prstGeom prst="rect">
            <a:avLst/>
          </a:prstGeom>
        </p:spPr>
      </p:pic>
    </p:spTree>
    <p:extLst>
      <p:ext uri="{BB962C8B-B14F-4D97-AF65-F5344CB8AC3E}">
        <p14:creationId xmlns:p14="http://schemas.microsoft.com/office/powerpoint/2010/main" val="1371473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353CDB86-443B-F61A-4F4F-4CD6714E46E2}"/>
              </a:ext>
            </a:extLst>
          </p:cNvPr>
          <p:cNvSpPr/>
          <p:nvPr/>
        </p:nvSpPr>
        <p:spPr>
          <a:xfrm>
            <a:off x="7287490" y="0"/>
            <a:ext cx="1856509" cy="5143500"/>
          </a:xfrm>
          <a:prstGeom prst="rect">
            <a:avLst/>
          </a:prstGeom>
          <a:solidFill>
            <a:srgbClr val="E6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B98CC46-72DE-4FFB-9C47-595509C424F5}"/>
              </a:ext>
            </a:extLst>
          </p:cNvPr>
          <p:cNvSpPr>
            <a:spLocks noGrp="1"/>
          </p:cNvSpPr>
          <p:nvPr>
            <p:ph type="title"/>
          </p:nvPr>
        </p:nvSpPr>
        <p:spPr>
          <a:xfrm>
            <a:off x="277738" y="136008"/>
            <a:ext cx="8229600" cy="857250"/>
          </a:xfrm>
        </p:spPr>
        <p:txBody>
          <a:bodyPr>
            <a:normAutofit/>
          </a:bodyPr>
          <a:lstStyle/>
          <a:p>
            <a:pPr algn="l"/>
            <a:r>
              <a:rPr lang="nl-NL" sz="2800" b="1">
                <a:solidFill>
                  <a:srgbClr val="E60000"/>
                </a:solidFill>
                <a:latin typeface="Ubuntu"/>
              </a:rPr>
              <a:t>Hartspierweefsel in kweek</a:t>
            </a:r>
          </a:p>
        </p:txBody>
      </p:sp>
      <p:pic>
        <p:nvPicPr>
          <p:cNvPr id="7" name="Afbeelding 6" descr="Afbeelding met tekst&#10;&#10;Automatisch gegenereerde beschrijving">
            <a:extLst>
              <a:ext uri="{FF2B5EF4-FFF2-40B4-BE49-F238E27FC236}">
                <a16:creationId xmlns:a16="http://schemas.microsoft.com/office/drawing/2014/main" id="{FA4BFAAD-D6BA-EC0F-046B-AADE92BDDC3B}"/>
              </a:ext>
            </a:extLst>
          </p:cNvPr>
          <p:cNvPicPr>
            <a:picLocks noChangeAspect="1"/>
          </p:cNvPicPr>
          <p:nvPr/>
        </p:nvPicPr>
        <p:blipFill>
          <a:blip r:embed="rId3"/>
          <a:stretch>
            <a:fillRect/>
          </a:stretch>
        </p:blipFill>
        <p:spPr>
          <a:xfrm>
            <a:off x="7806061" y="4004603"/>
            <a:ext cx="873999" cy="1168211"/>
          </a:xfrm>
          <a:prstGeom prst="rect">
            <a:avLst/>
          </a:prstGeom>
        </p:spPr>
      </p:pic>
      <p:sp>
        <p:nvSpPr>
          <p:cNvPr id="3" name="Tijdelijke aanduiding voor inhoud 2">
            <a:extLst>
              <a:ext uri="{FF2B5EF4-FFF2-40B4-BE49-F238E27FC236}">
                <a16:creationId xmlns:a16="http://schemas.microsoft.com/office/drawing/2014/main" id="{8654401D-7EDD-53C8-9EEC-CC8F349A0DE1}"/>
              </a:ext>
            </a:extLst>
          </p:cNvPr>
          <p:cNvSpPr>
            <a:spLocks noGrp="1"/>
          </p:cNvSpPr>
          <p:nvPr>
            <p:ph idx="1"/>
          </p:nvPr>
        </p:nvSpPr>
        <p:spPr>
          <a:xfrm>
            <a:off x="457199" y="993258"/>
            <a:ext cx="6590681" cy="3727433"/>
          </a:xfrm>
        </p:spPr>
        <p:txBody>
          <a:bodyPr numCol="1">
            <a:normAutofit/>
          </a:bodyPr>
          <a:lstStyle/>
          <a:p>
            <a:pPr indent="-285750">
              <a:lnSpc>
                <a:spcPct val="150000"/>
              </a:lnSpc>
              <a:spcAft>
                <a:spcPts val="600"/>
              </a:spcAft>
              <a:buClr>
                <a:srgbClr val="D63D28"/>
              </a:buClr>
              <a:buSzPct val="135000"/>
              <a:buBlip>
                <a:blip r:embed="rId4"/>
              </a:buBlip>
            </a:pPr>
            <a:r>
              <a:rPr lang="en-US" sz="1400">
                <a:latin typeface="Ubuntu" panose="020B0504030602030204" pitchFamily="34" charset="0"/>
              </a:rPr>
              <a:t>Geen goede therapie of behandeling</a:t>
            </a:r>
          </a:p>
          <a:p>
            <a:pPr indent="-285750">
              <a:lnSpc>
                <a:spcPct val="150000"/>
              </a:lnSpc>
              <a:spcAft>
                <a:spcPts val="600"/>
              </a:spcAft>
              <a:buClr>
                <a:srgbClr val="D63D28"/>
              </a:buClr>
              <a:buSzPct val="135000"/>
              <a:buBlip>
                <a:blip r:embed="rId4"/>
              </a:buBlip>
            </a:pPr>
            <a:r>
              <a:rPr lang="en-US" sz="1400">
                <a:latin typeface="Ubuntu" panose="020B0504030602030204" pitchFamily="34" charset="0"/>
              </a:rPr>
              <a:t>Meer kennis nodig over ‘kweken’</a:t>
            </a:r>
          </a:p>
          <a:p>
            <a:pPr indent="-285750">
              <a:lnSpc>
                <a:spcPct val="150000"/>
              </a:lnSpc>
              <a:spcAft>
                <a:spcPts val="600"/>
              </a:spcAft>
              <a:buClr>
                <a:srgbClr val="D63D28"/>
              </a:buClr>
              <a:buSzPct val="135000"/>
              <a:buBlip>
                <a:blip r:embed="rId4"/>
              </a:buBlip>
            </a:pPr>
            <a:r>
              <a:rPr lang="en-US" sz="1400">
                <a:latin typeface="Ubuntu" panose="020B0504030602030204" pitchFamily="34" charset="0"/>
              </a:rPr>
              <a:t>Therapie ontwikkelen voor hartfalen</a:t>
            </a:r>
            <a:endParaRPr lang="nl-NL" sz="1400">
              <a:latin typeface="Ubuntu" panose="020B0504030602030204" pitchFamily="34" charset="0"/>
            </a:endParaRPr>
          </a:p>
        </p:txBody>
      </p:sp>
      <p:sp>
        <p:nvSpPr>
          <p:cNvPr id="5" name="Tekstvak 2">
            <a:extLst>
              <a:ext uri="{FF2B5EF4-FFF2-40B4-BE49-F238E27FC236}">
                <a16:creationId xmlns:a16="http://schemas.microsoft.com/office/drawing/2014/main" id="{2F34DCB0-8DB7-930A-C9C6-6600D880A358}"/>
              </a:ext>
            </a:extLst>
          </p:cNvPr>
          <p:cNvSpPr txBox="1"/>
          <p:nvPr/>
        </p:nvSpPr>
        <p:spPr>
          <a:xfrm>
            <a:off x="5089813" y="3468054"/>
            <a:ext cx="1906085" cy="167440"/>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nl-NL" sz="900" b="1" i="1">
                <a:solidFill>
                  <a:srgbClr val="FFFFFF"/>
                </a:solidFill>
                <a:effectLst/>
                <a:latin typeface="Calibri" panose="020F0502020204030204" pitchFamily="34" charset="0"/>
                <a:ea typeface="Calibri" panose="020F0502020204030204" pitchFamily="34" charset="0"/>
              </a:rPr>
              <a:t>Een voorbeeld van een 3D geprint hart</a:t>
            </a:r>
            <a:endParaRPr lang="nl-NL" sz="900" i="1">
              <a:solidFill>
                <a:srgbClr val="44546A"/>
              </a:solidFill>
              <a:effectLst/>
              <a:latin typeface="Calibri" panose="020F0502020204030204" pitchFamily="34" charset="0"/>
              <a:ea typeface="Calibri" panose="020F0502020204030204" pitchFamily="34" charset="0"/>
            </a:endParaRPr>
          </a:p>
        </p:txBody>
      </p:sp>
      <p:pic>
        <p:nvPicPr>
          <p:cNvPr id="9" name="Afbeelding 8" descr="Afbeelding met tekst, teken&#10;&#10;Automatisch gegenereerde beschrijving">
            <a:extLst>
              <a:ext uri="{FF2B5EF4-FFF2-40B4-BE49-F238E27FC236}">
                <a16:creationId xmlns:a16="http://schemas.microsoft.com/office/drawing/2014/main" id="{42BB2FFE-A8B0-4DE6-3AD4-572F3A8FCA07}"/>
              </a:ext>
            </a:extLst>
          </p:cNvPr>
          <p:cNvPicPr>
            <a:picLocks noChangeAspect="1"/>
          </p:cNvPicPr>
          <p:nvPr/>
        </p:nvPicPr>
        <p:blipFill>
          <a:blip r:embed="rId5"/>
          <a:stretch>
            <a:fillRect/>
          </a:stretch>
        </p:blipFill>
        <p:spPr>
          <a:xfrm>
            <a:off x="7511820" y="3514538"/>
            <a:ext cx="1393775" cy="349739"/>
          </a:xfrm>
          <a:prstGeom prst="rect">
            <a:avLst/>
          </a:prstGeom>
        </p:spPr>
      </p:pic>
      <p:pic>
        <p:nvPicPr>
          <p:cNvPr id="8" name="Picture 2">
            <a:extLst>
              <a:ext uri="{FF2B5EF4-FFF2-40B4-BE49-F238E27FC236}">
                <a16:creationId xmlns:a16="http://schemas.microsoft.com/office/drawing/2014/main" id="{EF9480B3-C8AB-13F6-E297-4A36C86DB7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9468" y="122551"/>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D7E12109-5A81-3943-FCA2-A94FC8D14FF4}"/>
              </a:ext>
            </a:extLst>
          </p:cNvPr>
          <p:cNvPicPr>
            <a:picLocks noChangeAspect="1"/>
          </p:cNvPicPr>
          <p:nvPr/>
        </p:nvPicPr>
        <p:blipFill>
          <a:blip r:embed="rId7"/>
          <a:stretch>
            <a:fillRect/>
          </a:stretch>
        </p:blipFill>
        <p:spPr>
          <a:xfrm>
            <a:off x="583069" y="2435772"/>
            <a:ext cx="6492977" cy="2126801"/>
          </a:xfrm>
          <a:prstGeom prst="rect">
            <a:avLst/>
          </a:prstGeom>
        </p:spPr>
      </p:pic>
    </p:spTree>
    <p:extLst>
      <p:ext uri="{BB962C8B-B14F-4D97-AF65-F5344CB8AC3E}">
        <p14:creationId xmlns:p14="http://schemas.microsoft.com/office/powerpoint/2010/main" val="3098645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353CDB86-443B-F61A-4F4F-4CD6714E46E2}"/>
              </a:ext>
            </a:extLst>
          </p:cNvPr>
          <p:cNvSpPr/>
          <p:nvPr/>
        </p:nvSpPr>
        <p:spPr>
          <a:xfrm>
            <a:off x="7287490" y="0"/>
            <a:ext cx="1856509" cy="5143500"/>
          </a:xfrm>
          <a:prstGeom prst="rect">
            <a:avLst/>
          </a:prstGeom>
          <a:solidFill>
            <a:srgbClr val="E6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B98CC46-72DE-4FFB-9C47-595509C424F5}"/>
              </a:ext>
            </a:extLst>
          </p:cNvPr>
          <p:cNvSpPr>
            <a:spLocks noGrp="1"/>
          </p:cNvSpPr>
          <p:nvPr>
            <p:ph type="title"/>
          </p:nvPr>
        </p:nvSpPr>
        <p:spPr>
          <a:xfrm>
            <a:off x="277738" y="136008"/>
            <a:ext cx="8229600" cy="857250"/>
          </a:xfrm>
        </p:spPr>
        <p:txBody>
          <a:bodyPr>
            <a:normAutofit/>
          </a:bodyPr>
          <a:lstStyle/>
          <a:p>
            <a:pPr algn="l"/>
            <a:r>
              <a:rPr lang="nl-NL" sz="2800" b="1">
                <a:solidFill>
                  <a:srgbClr val="E60000"/>
                </a:solidFill>
                <a:latin typeface="Ubuntu"/>
              </a:rPr>
              <a:t>Wearables</a:t>
            </a:r>
          </a:p>
        </p:txBody>
      </p:sp>
      <p:pic>
        <p:nvPicPr>
          <p:cNvPr id="7" name="Afbeelding 6" descr="Afbeelding met tekst&#10;&#10;Automatisch gegenereerde beschrijving">
            <a:extLst>
              <a:ext uri="{FF2B5EF4-FFF2-40B4-BE49-F238E27FC236}">
                <a16:creationId xmlns:a16="http://schemas.microsoft.com/office/drawing/2014/main" id="{FA4BFAAD-D6BA-EC0F-046B-AADE92BDDC3B}"/>
              </a:ext>
            </a:extLst>
          </p:cNvPr>
          <p:cNvPicPr>
            <a:picLocks noChangeAspect="1"/>
          </p:cNvPicPr>
          <p:nvPr/>
        </p:nvPicPr>
        <p:blipFill>
          <a:blip r:embed="rId3"/>
          <a:stretch>
            <a:fillRect/>
          </a:stretch>
        </p:blipFill>
        <p:spPr>
          <a:xfrm>
            <a:off x="7806061" y="4004603"/>
            <a:ext cx="873999" cy="1168211"/>
          </a:xfrm>
          <a:prstGeom prst="rect">
            <a:avLst/>
          </a:prstGeom>
        </p:spPr>
      </p:pic>
      <p:sp>
        <p:nvSpPr>
          <p:cNvPr id="5" name="Tekstvak 2">
            <a:extLst>
              <a:ext uri="{FF2B5EF4-FFF2-40B4-BE49-F238E27FC236}">
                <a16:creationId xmlns:a16="http://schemas.microsoft.com/office/drawing/2014/main" id="{2F34DCB0-8DB7-930A-C9C6-6600D880A358}"/>
              </a:ext>
            </a:extLst>
          </p:cNvPr>
          <p:cNvSpPr txBox="1"/>
          <p:nvPr/>
        </p:nvSpPr>
        <p:spPr>
          <a:xfrm>
            <a:off x="5089813" y="3468054"/>
            <a:ext cx="1906085" cy="167440"/>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nl-NL" sz="900" b="1" i="1">
                <a:solidFill>
                  <a:srgbClr val="FFFFFF"/>
                </a:solidFill>
                <a:effectLst/>
                <a:latin typeface="Calibri" panose="020F0502020204030204" pitchFamily="34" charset="0"/>
                <a:ea typeface="Calibri" panose="020F0502020204030204" pitchFamily="34" charset="0"/>
              </a:rPr>
              <a:t>Een voorbeeld van een 3D geprint hart</a:t>
            </a:r>
            <a:endParaRPr lang="nl-NL" sz="900" i="1">
              <a:solidFill>
                <a:srgbClr val="44546A"/>
              </a:solidFill>
              <a:effectLst/>
              <a:latin typeface="Calibri" panose="020F0502020204030204" pitchFamily="34" charset="0"/>
              <a:ea typeface="Calibri" panose="020F0502020204030204" pitchFamily="34" charset="0"/>
            </a:endParaRPr>
          </a:p>
        </p:txBody>
      </p:sp>
      <p:pic>
        <p:nvPicPr>
          <p:cNvPr id="9" name="Afbeelding 8" descr="Afbeelding met tekst, teken&#10;&#10;Automatisch gegenereerde beschrijving">
            <a:extLst>
              <a:ext uri="{FF2B5EF4-FFF2-40B4-BE49-F238E27FC236}">
                <a16:creationId xmlns:a16="http://schemas.microsoft.com/office/drawing/2014/main" id="{42BB2FFE-A8B0-4DE6-3AD4-572F3A8FCA07}"/>
              </a:ext>
            </a:extLst>
          </p:cNvPr>
          <p:cNvPicPr>
            <a:picLocks noChangeAspect="1"/>
          </p:cNvPicPr>
          <p:nvPr/>
        </p:nvPicPr>
        <p:blipFill>
          <a:blip r:embed="rId4"/>
          <a:stretch>
            <a:fillRect/>
          </a:stretch>
        </p:blipFill>
        <p:spPr>
          <a:xfrm>
            <a:off x="7511820" y="3514538"/>
            <a:ext cx="1393775" cy="349739"/>
          </a:xfrm>
          <a:prstGeom prst="rect">
            <a:avLst/>
          </a:prstGeom>
        </p:spPr>
      </p:pic>
      <p:pic>
        <p:nvPicPr>
          <p:cNvPr id="8" name="Picture 2">
            <a:extLst>
              <a:ext uri="{FF2B5EF4-FFF2-40B4-BE49-F238E27FC236}">
                <a16:creationId xmlns:a16="http://schemas.microsoft.com/office/drawing/2014/main" id="{EF9480B3-C8AB-13F6-E297-4A36C86DB7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9468" y="122551"/>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Empatica-E4-migraine-study-2 | Wearable Technologies">
            <a:extLst>
              <a:ext uri="{FF2B5EF4-FFF2-40B4-BE49-F238E27FC236}">
                <a16:creationId xmlns:a16="http://schemas.microsoft.com/office/drawing/2014/main" id="{7F7039B0-57E4-A089-77B0-14B714E7E1C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326" r="22815"/>
          <a:stretch/>
        </p:blipFill>
        <p:spPr bwMode="auto">
          <a:xfrm>
            <a:off x="5050629" y="502886"/>
            <a:ext cx="1856509" cy="2036436"/>
          </a:xfrm>
          <a:prstGeom prst="rect">
            <a:avLst/>
          </a:prstGeom>
          <a:noFill/>
          <a:ln>
            <a:noFill/>
          </a:ln>
          <a:extLst>
            <a:ext uri="{53640926-AAD7-44D8-BBD7-CCE9431645EC}">
              <a14:shadowObscured xmlns:a14="http://schemas.microsoft.com/office/drawing/2010/main"/>
            </a:ext>
          </a:extLst>
        </p:spPr>
      </p:pic>
      <p:pic>
        <p:nvPicPr>
          <p:cNvPr id="10" name="Picture 4" descr="CES 2015: Hexoskin Debuts Line of Connected Biometric Shirts for Kids and  Teens - MacRumors">
            <a:extLst>
              <a:ext uri="{FF2B5EF4-FFF2-40B4-BE49-F238E27FC236}">
                <a16:creationId xmlns:a16="http://schemas.microsoft.com/office/drawing/2014/main" id="{DB331258-BCD3-E86F-0030-9984C601470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3254"/>
          <a:stretch/>
        </p:blipFill>
        <p:spPr bwMode="auto">
          <a:xfrm>
            <a:off x="5089813" y="2604178"/>
            <a:ext cx="2158528" cy="1817755"/>
          </a:xfrm>
          <a:prstGeom prst="rect">
            <a:avLst/>
          </a:prstGeom>
          <a:noFill/>
          <a:ln>
            <a:noFill/>
          </a:ln>
          <a:extLst>
            <a:ext uri="{53640926-AAD7-44D8-BBD7-CCE9431645EC}">
              <a14:shadowObscured xmlns:a14="http://schemas.microsoft.com/office/drawing/2010/main"/>
            </a:ext>
          </a:extLst>
        </p:spPr>
      </p:pic>
      <p:pic>
        <p:nvPicPr>
          <p:cNvPr id="11" name="Picture 2" descr="Contec Fabricante libre NUEVA 3 Canales de ECG Holter, EKG Holter, ECG ...">
            <a:extLst>
              <a:ext uri="{FF2B5EF4-FFF2-40B4-BE49-F238E27FC236}">
                <a16:creationId xmlns:a16="http://schemas.microsoft.com/office/drawing/2014/main" id="{F270901D-6A5D-1FDD-7087-BCB05F91775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842" t="21955" r="8031" b="22142"/>
          <a:stretch/>
        </p:blipFill>
        <p:spPr bwMode="auto">
          <a:xfrm>
            <a:off x="1047938" y="1630445"/>
            <a:ext cx="2377847" cy="1817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791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353CDB86-443B-F61A-4F4F-4CD6714E46E2}"/>
              </a:ext>
            </a:extLst>
          </p:cNvPr>
          <p:cNvSpPr/>
          <p:nvPr/>
        </p:nvSpPr>
        <p:spPr>
          <a:xfrm>
            <a:off x="7287490" y="0"/>
            <a:ext cx="1856509" cy="5143500"/>
          </a:xfrm>
          <a:prstGeom prst="rect">
            <a:avLst/>
          </a:prstGeom>
          <a:solidFill>
            <a:srgbClr val="E6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B98CC46-72DE-4FFB-9C47-595509C424F5}"/>
              </a:ext>
            </a:extLst>
          </p:cNvPr>
          <p:cNvSpPr>
            <a:spLocks noGrp="1"/>
          </p:cNvSpPr>
          <p:nvPr>
            <p:ph type="title"/>
          </p:nvPr>
        </p:nvSpPr>
        <p:spPr>
          <a:xfrm>
            <a:off x="277738" y="136008"/>
            <a:ext cx="8229600" cy="857250"/>
          </a:xfrm>
        </p:spPr>
        <p:txBody>
          <a:bodyPr>
            <a:normAutofit/>
          </a:bodyPr>
          <a:lstStyle/>
          <a:p>
            <a:pPr algn="l"/>
            <a:r>
              <a:rPr lang="nl-NL" sz="2800" b="1">
                <a:solidFill>
                  <a:srgbClr val="E60000"/>
                </a:solidFill>
                <a:latin typeface="Ubuntu"/>
              </a:rPr>
              <a:t>Executieve functies</a:t>
            </a:r>
          </a:p>
        </p:txBody>
      </p:sp>
      <p:pic>
        <p:nvPicPr>
          <p:cNvPr id="7" name="Afbeelding 6" descr="Afbeelding met tekst&#10;&#10;Automatisch gegenereerde beschrijving">
            <a:extLst>
              <a:ext uri="{FF2B5EF4-FFF2-40B4-BE49-F238E27FC236}">
                <a16:creationId xmlns:a16="http://schemas.microsoft.com/office/drawing/2014/main" id="{FA4BFAAD-D6BA-EC0F-046B-AADE92BDDC3B}"/>
              </a:ext>
            </a:extLst>
          </p:cNvPr>
          <p:cNvPicPr>
            <a:picLocks noChangeAspect="1"/>
          </p:cNvPicPr>
          <p:nvPr/>
        </p:nvPicPr>
        <p:blipFill>
          <a:blip r:embed="rId3"/>
          <a:stretch>
            <a:fillRect/>
          </a:stretch>
        </p:blipFill>
        <p:spPr>
          <a:xfrm>
            <a:off x="7806061" y="4004603"/>
            <a:ext cx="873999" cy="1168211"/>
          </a:xfrm>
          <a:prstGeom prst="rect">
            <a:avLst/>
          </a:prstGeom>
        </p:spPr>
      </p:pic>
      <p:sp>
        <p:nvSpPr>
          <p:cNvPr id="3" name="Tijdelijke aanduiding voor inhoud 2">
            <a:extLst>
              <a:ext uri="{FF2B5EF4-FFF2-40B4-BE49-F238E27FC236}">
                <a16:creationId xmlns:a16="http://schemas.microsoft.com/office/drawing/2014/main" id="{8654401D-7EDD-53C8-9EEC-CC8F349A0DE1}"/>
              </a:ext>
            </a:extLst>
          </p:cNvPr>
          <p:cNvSpPr>
            <a:spLocks noGrp="1"/>
          </p:cNvSpPr>
          <p:nvPr>
            <p:ph idx="1"/>
          </p:nvPr>
        </p:nvSpPr>
        <p:spPr>
          <a:xfrm>
            <a:off x="457199" y="993259"/>
            <a:ext cx="4416459" cy="2390964"/>
          </a:xfrm>
        </p:spPr>
        <p:txBody>
          <a:bodyPr numCol="1">
            <a:normAutofit/>
          </a:bodyPr>
          <a:lstStyle/>
          <a:p>
            <a:pPr indent="-285750">
              <a:lnSpc>
                <a:spcPct val="150000"/>
              </a:lnSpc>
              <a:spcAft>
                <a:spcPts val="600"/>
              </a:spcAft>
              <a:buClr>
                <a:srgbClr val="D63D28"/>
              </a:buClr>
              <a:buSzPct val="135000"/>
              <a:buBlip>
                <a:blip r:embed="rId4"/>
              </a:buBlip>
            </a:pPr>
            <a:r>
              <a:rPr lang="en-US" sz="1400">
                <a:latin typeface="Ubuntu" panose="020B0504030602030204" pitchFamily="34" charset="0"/>
              </a:rPr>
              <a:t>Hersenschade</a:t>
            </a:r>
          </a:p>
          <a:p>
            <a:pPr indent="-285750">
              <a:lnSpc>
                <a:spcPct val="150000"/>
              </a:lnSpc>
              <a:spcAft>
                <a:spcPts val="600"/>
              </a:spcAft>
              <a:buClr>
                <a:srgbClr val="D63D28"/>
              </a:buClr>
              <a:buSzPct val="135000"/>
              <a:buBlip>
                <a:blip r:embed="rId4"/>
              </a:buBlip>
            </a:pPr>
            <a:r>
              <a:rPr lang="en-US" sz="1400">
                <a:latin typeface="Ubuntu" panose="020B0504030602030204" pitchFamily="34" charset="0"/>
              </a:rPr>
              <a:t>Leerproblemen</a:t>
            </a:r>
          </a:p>
          <a:p>
            <a:pPr indent="-285750">
              <a:lnSpc>
                <a:spcPct val="150000"/>
              </a:lnSpc>
              <a:spcAft>
                <a:spcPts val="600"/>
              </a:spcAft>
              <a:buClr>
                <a:srgbClr val="D63D28"/>
              </a:buClr>
              <a:buSzPct val="135000"/>
              <a:buBlip>
                <a:blip r:embed="rId4"/>
              </a:buBlip>
            </a:pPr>
            <a:r>
              <a:rPr lang="en-US" sz="1400">
                <a:latin typeface="Ubuntu" panose="020B0504030602030204" pitchFamily="34" charset="0"/>
              </a:rPr>
              <a:t>Sociaal-emotionele problemen</a:t>
            </a:r>
          </a:p>
          <a:p>
            <a:pPr indent="-285750">
              <a:lnSpc>
                <a:spcPct val="150000"/>
              </a:lnSpc>
              <a:spcAft>
                <a:spcPts val="600"/>
              </a:spcAft>
              <a:buClr>
                <a:srgbClr val="D63D28"/>
              </a:buClr>
              <a:buSzPct val="135000"/>
              <a:buBlip>
                <a:blip r:embed="rId4"/>
              </a:buBlip>
            </a:pPr>
            <a:endParaRPr lang="nl-NL" sz="1400">
              <a:latin typeface="Ubuntu" panose="020B0504030602030204" pitchFamily="34" charset="0"/>
            </a:endParaRPr>
          </a:p>
        </p:txBody>
      </p:sp>
      <p:sp>
        <p:nvSpPr>
          <p:cNvPr id="5" name="Tekstvak 2">
            <a:extLst>
              <a:ext uri="{FF2B5EF4-FFF2-40B4-BE49-F238E27FC236}">
                <a16:creationId xmlns:a16="http://schemas.microsoft.com/office/drawing/2014/main" id="{2F34DCB0-8DB7-930A-C9C6-6600D880A358}"/>
              </a:ext>
            </a:extLst>
          </p:cNvPr>
          <p:cNvSpPr txBox="1"/>
          <p:nvPr/>
        </p:nvSpPr>
        <p:spPr>
          <a:xfrm>
            <a:off x="5089813" y="3468054"/>
            <a:ext cx="1906085" cy="167440"/>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nl-NL" sz="900" b="1" i="1">
                <a:solidFill>
                  <a:srgbClr val="FFFFFF"/>
                </a:solidFill>
                <a:effectLst/>
                <a:latin typeface="Calibri" panose="020F0502020204030204" pitchFamily="34" charset="0"/>
                <a:ea typeface="Calibri" panose="020F0502020204030204" pitchFamily="34" charset="0"/>
              </a:rPr>
              <a:t>Een voorbeeld van een 3D geprint hart</a:t>
            </a:r>
            <a:endParaRPr lang="nl-NL" sz="900" i="1">
              <a:solidFill>
                <a:srgbClr val="44546A"/>
              </a:solidFill>
              <a:effectLst/>
              <a:latin typeface="Calibri" panose="020F0502020204030204" pitchFamily="34" charset="0"/>
              <a:ea typeface="Calibri" panose="020F0502020204030204" pitchFamily="34" charset="0"/>
            </a:endParaRPr>
          </a:p>
        </p:txBody>
      </p:sp>
      <p:pic>
        <p:nvPicPr>
          <p:cNvPr id="9" name="Afbeelding 8" descr="Afbeelding met tekst, teken&#10;&#10;Automatisch gegenereerde beschrijving">
            <a:extLst>
              <a:ext uri="{FF2B5EF4-FFF2-40B4-BE49-F238E27FC236}">
                <a16:creationId xmlns:a16="http://schemas.microsoft.com/office/drawing/2014/main" id="{42BB2FFE-A8B0-4DE6-3AD4-572F3A8FCA07}"/>
              </a:ext>
            </a:extLst>
          </p:cNvPr>
          <p:cNvPicPr>
            <a:picLocks noChangeAspect="1"/>
          </p:cNvPicPr>
          <p:nvPr/>
        </p:nvPicPr>
        <p:blipFill>
          <a:blip r:embed="rId5"/>
          <a:stretch>
            <a:fillRect/>
          </a:stretch>
        </p:blipFill>
        <p:spPr>
          <a:xfrm>
            <a:off x="7511820" y="3514538"/>
            <a:ext cx="1393775" cy="349739"/>
          </a:xfrm>
          <a:prstGeom prst="rect">
            <a:avLst/>
          </a:prstGeom>
        </p:spPr>
      </p:pic>
      <p:pic>
        <p:nvPicPr>
          <p:cNvPr id="8" name="Picture 2">
            <a:extLst>
              <a:ext uri="{FF2B5EF4-FFF2-40B4-BE49-F238E27FC236}">
                <a16:creationId xmlns:a16="http://schemas.microsoft.com/office/drawing/2014/main" id="{EF9480B3-C8AB-13F6-E297-4A36C86DB7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9468" y="122551"/>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5044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353CDB86-443B-F61A-4F4F-4CD6714E46E2}"/>
              </a:ext>
            </a:extLst>
          </p:cNvPr>
          <p:cNvSpPr/>
          <p:nvPr/>
        </p:nvSpPr>
        <p:spPr>
          <a:xfrm>
            <a:off x="7287490" y="0"/>
            <a:ext cx="1856509" cy="5143500"/>
          </a:xfrm>
          <a:prstGeom prst="rect">
            <a:avLst/>
          </a:prstGeom>
          <a:solidFill>
            <a:srgbClr val="E6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B98CC46-72DE-4FFB-9C47-595509C424F5}"/>
              </a:ext>
            </a:extLst>
          </p:cNvPr>
          <p:cNvSpPr>
            <a:spLocks noGrp="1"/>
          </p:cNvSpPr>
          <p:nvPr>
            <p:ph type="title"/>
          </p:nvPr>
        </p:nvSpPr>
        <p:spPr>
          <a:xfrm>
            <a:off x="277738" y="136008"/>
            <a:ext cx="8229600" cy="857250"/>
          </a:xfrm>
        </p:spPr>
        <p:txBody>
          <a:bodyPr>
            <a:normAutofit/>
          </a:bodyPr>
          <a:lstStyle/>
          <a:p>
            <a:pPr algn="l"/>
            <a:r>
              <a:rPr lang="nl-NL" sz="2800" b="1">
                <a:solidFill>
                  <a:srgbClr val="E60000"/>
                </a:solidFill>
                <a:latin typeface="Ubuntu"/>
              </a:rPr>
              <a:t>Onderzoek</a:t>
            </a:r>
          </a:p>
        </p:txBody>
      </p:sp>
      <p:sp>
        <p:nvSpPr>
          <p:cNvPr id="3" name="Tijdelijke aanduiding voor inhoud 2">
            <a:extLst>
              <a:ext uri="{FF2B5EF4-FFF2-40B4-BE49-F238E27FC236}">
                <a16:creationId xmlns:a16="http://schemas.microsoft.com/office/drawing/2014/main" id="{C8737A51-03A0-4E84-BEEA-AD3AAF188241}"/>
              </a:ext>
            </a:extLst>
          </p:cNvPr>
          <p:cNvSpPr>
            <a:spLocks noGrp="1"/>
          </p:cNvSpPr>
          <p:nvPr>
            <p:ph idx="1"/>
          </p:nvPr>
        </p:nvSpPr>
        <p:spPr>
          <a:xfrm>
            <a:off x="457200" y="993258"/>
            <a:ext cx="6359236" cy="3727433"/>
          </a:xfrm>
        </p:spPr>
        <p:txBody>
          <a:bodyPr numCol="1">
            <a:normAutofit/>
          </a:bodyPr>
          <a:lstStyle/>
          <a:p>
            <a:pPr indent="-285750">
              <a:lnSpc>
                <a:spcPct val="150000"/>
              </a:lnSpc>
              <a:spcAft>
                <a:spcPts val="600"/>
              </a:spcAft>
              <a:buClr>
                <a:srgbClr val="D63D28"/>
              </a:buClr>
              <a:buSzPct val="135000"/>
              <a:buBlip>
                <a:blip r:embed="rId3"/>
              </a:buBlip>
            </a:pPr>
            <a:r>
              <a:rPr lang="nl-NL" sz="1400">
                <a:latin typeface="Ubuntu" panose="020B0504030602030204" pitchFamily="34" charset="0"/>
              </a:rPr>
              <a:t>Landelijke onderzoeksagenda</a:t>
            </a:r>
          </a:p>
          <a:p>
            <a:pPr lvl="1">
              <a:lnSpc>
                <a:spcPct val="150000"/>
              </a:lnSpc>
              <a:buAutoNum type="arabicPeriod"/>
            </a:pPr>
            <a:r>
              <a:rPr lang="en-US" sz="1400" err="1">
                <a:latin typeface="Ubuntu"/>
              </a:rPr>
              <a:t>Hartfalen</a:t>
            </a:r>
            <a:r>
              <a:rPr lang="en-US" sz="1400">
                <a:latin typeface="Ubuntu"/>
              </a:rPr>
              <a:t> </a:t>
            </a:r>
            <a:r>
              <a:rPr lang="en-US" sz="1400" err="1">
                <a:latin typeface="Ubuntu"/>
              </a:rPr>
              <a:t>en</a:t>
            </a:r>
            <a:r>
              <a:rPr lang="en-US" sz="1400">
                <a:latin typeface="Ubuntu"/>
              </a:rPr>
              <a:t> </a:t>
            </a:r>
            <a:r>
              <a:rPr lang="en-US" sz="1400" err="1">
                <a:latin typeface="Ubuntu"/>
              </a:rPr>
              <a:t>hartritmestoornissen</a:t>
            </a:r>
            <a:endParaRPr lang="en-US" sz="1400">
              <a:latin typeface="Ubuntu"/>
            </a:endParaRPr>
          </a:p>
          <a:p>
            <a:pPr lvl="1">
              <a:lnSpc>
                <a:spcPct val="150000"/>
              </a:lnSpc>
              <a:buAutoNum type="arabicPeriod"/>
            </a:pPr>
            <a:r>
              <a:rPr lang="en-US" sz="1400" err="1">
                <a:latin typeface="Ubuntu"/>
              </a:rPr>
              <a:t>Opgroeien</a:t>
            </a:r>
            <a:r>
              <a:rPr lang="en-US" sz="1400">
                <a:latin typeface="Ubuntu"/>
              </a:rPr>
              <a:t> met </a:t>
            </a:r>
            <a:r>
              <a:rPr lang="en-US" sz="1400" err="1">
                <a:latin typeface="Ubuntu"/>
              </a:rPr>
              <a:t>een</a:t>
            </a:r>
            <a:r>
              <a:rPr lang="en-US" sz="1400">
                <a:latin typeface="Ubuntu"/>
              </a:rPr>
              <a:t> </a:t>
            </a:r>
            <a:r>
              <a:rPr lang="en-US" sz="1400" err="1">
                <a:latin typeface="Ubuntu"/>
              </a:rPr>
              <a:t>hartafwijking</a:t>
            </a:r>
            <a:endParaRPr lang="en-US" sz="1400">
              <a:latin typeface="Ubuntu"/>
            </a:endParaRPr>
          </a:p>
          <a:p>
            <a:pPr lvl="1">
              <a:lnSpc>
                <a:spcPct val="150000"/>
              </a:lnSpc>
              <a:buAutoNum type="arabicPeriod"/>
            </a:pPr>
            <a:r>
              <a:rPr lang="en-US" sz="1400" err="1">
                <a:latin typeface="Ubuntu"/>
              </a:rPr>
              <a:t>Bouwen</a:t>
            </a:r>
            <a:r>
              <a:rPr lang="en-US" sz="1400">
                <a:latin typeface="Ubuntu"/>
              </a:rPr>
              <a:t> </a:t>
            </a:r>
            <a:r>
              <a:rPr lang="en-US" sz="1400" err="1">
                <a:latin typeface="Ubuntu"/>
              </a:rPr>
              <a:t>aan</a:t>
            </a:r>
            <a:r>
              <a:rPr lang="en-US" sz="1400">
                <a:latin typeface="Ubuntu"/>
              </a:rPr>
              <a:t> </a:t>
            </a:r>
            <a:r>
              <a:rPr lang="en-US" sz="1400" err="1">
                <a:latin typeface="Ubuntu"/>
              </a:rPr>
              <a:t>een</a:t>
            </a:r>
            <a:r>
              <a:rPr lang="en-US" sz="1400">
                <a:latin typeface="Ubuntu"/>
              </a:rPr>
              <a:t> </a:t>
            </a:r>
            <a:r>
              <a:rPr lang="en-US" sz="1400" err="1">
                <a:latin typeface="Ubuntu"/>
              </a:rPr>
              <a:t>nieuw</a:t>
            </a:r>
            <a:r>
              <a:rPr lang="en-US" sz="1400">
                <a:latin typeface="Ubuntu"/>
              </a:rPr>
              <a:t> hart</a:t>
            </a:r>
          </a:p>
          <a:p>
            <a:pPr lvl="1">
              <a:lnSpc>
                <a:spcPct val="150000"/>
              </a:lnSpc>
              <a:buAutoNum type="arabicPeriod"/>
            </a:pPr>
            <a:r>
              <a:rPr lang="en-US" sz="1400" err="1">
                <a:latin typeface="Ubuntu"/>
              </a:rPr>
              <a:t>Beter</a:t>
            </a:r>
            <a:r>
              <a:rPr lang="en-US" sz="1400">
                <a:latin typeface="Ubuntu"/>
              </a:rPr>
              <a:t> de </a:t>
            </a:r>
            <a:r>
              <a:rPr lang="en-US" sz="1400" err="1">
                <a:latin typeface="Ubuntu"/>
              </a:rPr>
              <a:t>operatie</a:t>
            </a:r>
            <a:r>
              <a:rPr lang="en-US" sz="1400">
                <a:latin typeface="Ubuntu"/>
              </a:rPr>
              <a:t> door</a:t>
            </a:r>
          </a:p>
          <a:p>
            <a:pPr lvl="1">
              <a:lnSpc>
                <a:spcPct val="150000"/>
              </a:lnSpc>
              <a:buAutoNum type="arabicPeriod"/>
            </a:pPr>
            <a:r>
              <a:rPr lang="en-US" sz="1400">
                <a:latin typeface="Ubuntu"/>
              </a:rPr>
              <a:t>De </a:t>
            </a:r>
            <a:r>
              <a:rPr lang="en-US" sz="1400" err="1">
                <a:latin typeface="Ubuntu"/>
              </a:rPr>
              <a:t>toekomst</a:t>
            </a:r>
            <a:r>
              <a:rPr lang="en-US" sz="1400">
                <a:latin typeface="Ubuntu"/>
              </a:rPr>
              <a:t> van het </a:t>
            </a:r>
            <a:r>
              <a:rPr lang="en-US" sz="1400" err="1">
                <a:latin typeface="Ubuntu"/>
              </a:rPr>
              <a:t>geopereerde</a:t>
            </a:r>
            <a:r>
              <a:rPr lang="en-US" sz="1400">
                <a:latin typeface="Ubuntu"/>
              </a:rPr>
              <a:t> hart</a:t>
            </a:r>
          </a:p>
          <a:p>
            <a:pPr marL="457200" lvl="1" indent="0">
              <a:lnSpc>
                <a:spcPct val="150000"/>
              </a:lnSpc>
              <a:buNone/>
            </a:pPr>
            <a:endParaRPr lang="en-US" sz="1400">
              <a:latin typeface="Ubuntu"/>
            </a:endParaRPr>
          </a:p>
          <a:p>
            <a:pPr indent="-285750">
              <a:lnSpc>
                <a:spcPct val="150000"/>
              </a:lnSpc>
              <a:spcAft>
                <a:spcPts val="600"/>
              </a:spcAft>
              <a:buClr>
                <a:srgbClr val="D63D28"/>
              </a:buClr>
              <a:buSzPct val="135000"/>
              <a:buBlip>
                <a:blip r:embed="rId3"/>
              </a:buBlip>
            </a:pPr>
            <a:r>
              <a:rPr lang="nl-NL" sz="1400">
                <a:latin typeface="Ubuntu" panose="020B0504030602030204" pitchFamily="34" charset="0"/>
              </a:rPr>
              <a:t>Beoordeling </a:t>
            </a:r>
          </a:p>
          <a:p>
            <a:pPr indent="-285750">
              <a:lnSpc>
                <a:spcPct val="150000"/>
              </a:lnSpc>
              <a:spcAft>
                <a:spcPts val="600"/>
              </a:spcAft>
              <a:buClr>
                <a:srgbClr val="D63D28"/>
              </a:buClr>
              <a:buSzPct val="135000"/>
              <a:buBlip>
                <a:blip r:embed="rId3"/>
              </a:buBlip>
            </a:pPr>
            <a:r>
              <a:rPr lang="nl-NL" sz="1400">
                <a:latin typeface="Ubuntu" panose="020B0504030602030204" pitchFamily="34" charset="0"/>
              </a:rPr>
              <a:t>Financiering</a:t>
            </a:r>
          </a:p>
          <a:p>
            <a:pPr marL="457200" lvl="1" indent="0">
              <a:lnSpc>
                <a:spcPct val="150000"/>
              </a:lnSpc>
              <a:buNone/>
            </a:pPr>
            <a:endParaRPr lang="nl-NL" sz="1400">
              <a:latin typeface="Ubuntu" panose="020B0504030602030204" pitchFamily="34" charset="0"/>
            </a:endParaRPr>
          </a:p>
          <a:p>
            <a:pPr marL="0" indent="0">
              <a:buNone/>
            </a:pPr>
            <a:endParaRPr lang="nl-NL" sz="1400">
              <a:latin typeface="Ubuntu" panose="020B0504030602030204" pitchFamily="34" charset="0"/>
            </a:endParaRPr>
          </a:p>
          <a:p>
            <a:pPr marL="0" indent="0">
              <a:buNone/>
            </a:pPr>
            <a:endParaRPr lang="nl-NL" sz="1400">
              <a:latin typeface="Ubuntu" panose="020B0504030602030204" pitchFamily="34" charset="0"/>
            </a:endParaRPr>
          </a:p>
        </p:txBody>
      </p:sp>
      <p:pic>
        <p:nvPicPr>
          <p:cNvPr id="7" name="Afbeelding 6" descr="Afbeelding met tekst&#10;&#10;Automatisch gegenereerde beschrijving">
            <a:extLst>
              <a:ext uri="{FF2B5EF4-FFF2-40B4-BE49-F238E27FC236}">
                <a16:creationId xmlns:a16="http://schemas.microsoft.com/office/drawing/2014/main" id="{FA4BFAAD-D6BA-EC0F-046B-AADE92BDDC3B}"/>
              </a:ext>
            </a:extLst>
          </p:cNvPr>
          <p:cNvPicPr>
            <a:picLocks noChangeAspect="1"/>
          </p:cNvPicPr>
          <p:nvPr/>
        </p:nvPicPr>
        <p:blipFill>
          <a:blip r:embed="rId4"/>
          <a:stretch>
            <a:fillRect/>
          </a:stretch>
        </p:blipFill>
        <p:spPr>
          <a:xfrm>
            <a:off x="7806061" y="4004603"/>
            <a:ext cx="873999" cy="1168211"/>
          </a:xfrm>
          <a:prstGeom prst="rect">
            <a:avLst/>
          </a:prstGeom>
        </p:spPr>
      </p:pic>
      <p:pic>
        <p:nvPicPr>
          <p:cNvPr id="5" name="Afbeelding 4" descr="Afbeelding met tekst, teken&#10;&#10;Automatisch gegenereerde beschrijving">
            <a:extLst>
              <a:ext uri="{FF2B5EF4-FFF2-40B4-BE49-F238E27FC236}">
                <a16:creationId xmlns:a16="http://schemas.microsoft.com/office/drawing/2014/main" id="{845B3EF9-18F4-6B85-B9E0-A3DB397A208E}"/>
              </a:ext>
            </a:extLst>
          </p:cNvPr>
          <p:cNvPicPr>
            <a:picLocks noChangeAspect="1"/>
          </p:cNvPicPr>
          <p:nvPr/>
        </p:nvPicPr>
        <p:blipFill>
          <a:blip r:embed="rId5"/>
          <a:stretch>
            <a:fillRect/>
          </a:stretch>
        </p:blipFill>
        <p:spPr>
          <a:xfrm>
            <a:off x="7511820" y="3514538"/>
            <a:ext cx="1393775" cy="349739"/>
          </a:xfrm>
          <a:prstGeom prst="rect">
            <a:avLst/>
          </a:prstGeom>
        </p:spPr>
      </p:pic>
      <p:pic>
        <p:nvPicPr>
          <p:cNvPr id="4" name="Picture 2">
            <a:extLst>
              <a:ext uri="{FF2B5EF4-FFF2-40B4-BE49-F238E27FC236}">
                <a16:creationId xmlns:a16="http://schemas.microsoft.com/office/drawing/2014/main" id="{8659CCE4-92AC-D9F7-36DB-9175F85868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9468" y="122551"/>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96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353CDB86-443B-F61A-4F4F-4CD6714E46E2}"/>
              </a:ext>
            </a:extLst>
          </p:cNvPr>
          <p:cNvSpPr/>
          <p:nvPr/>
        </p:nvSpPr>
        <p:spPr>
          <a:xfrm>
            <a:off x="7287490" y="0"/>
            <a:ext cx="1856509" cy="5143500"/>
          </a:xfrm>
          <a:prstGeom prst="rect">
            <a:avLst/>
          </a:prstGeom>
          <a:solidFill>
            <a:srgbClr val="E6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8B98CC46-72DE-4FFB-9C47-595509C424F5}"/>
              </a:ext>
            </a:extLst>
          </p:cNvPr>
          <p:cNvSpPr>
            <a:spLocks noGrp="1"/>
          </p:cNvSpPr>
          <p:nvPr>
            <p:ph type="title"/>
          </p:nvPr>
        </p:nvSpPr>
        <p:spPr>
          <a:xfrm>
            <a:off x="277738" y="136008"/>
            <a:ext cx="8229600" cy="857250"/>
          </a:xfrm>
        </p:spPr>
        <p:txBody>
          <a:bodyPr>
            <a:normAutofit/>
          </a:bodyPr>
          <a:lstStyle/>
          <a:p>
            <a:pPr algn="l"/>
            <a:r>
              <a:rPr lang="nl-NL" sz="2800" b="1" dirty="0">
                <a:solidFill>
                  <a:srgbClr val="E60000"/>
                </a:solidFill>
                <a:latin typeface="Ubuntu"/>
              </a:rPr>
              <a:t>Programma</a:t>
            </a:r>
          </a:p>
        </p:txBody>
      </p:sp>
      <p:sp>
        <p:nvSpPr>
          <p:cNvPr id="3" name="Tijdelijke aanduiding voor inhoud 2">
            <a:extLst>
              <a:ext uri="{FF2B5EF4-FFF2-40B4-BE49-F238E27FC236}">
                <a16:creationId xmlns:a16="http://schemas.microsoft.com/office/drawing/2014/main" id="{C8737A51-03A0-4E84-BEEA-AD3AAF188241}"/>
              </a:ext>
            </a:extLst>
          </p:cNvPr>
          <p:cNvSpPr>
            <a:spLocks noGrp="1"/>
          </p:cNvSpPr>
          <p:nvPr>
            <p:ph idx="1"/>
          </p:nvPr>
        </p:nvSpPr>
        <p:spPr>
          <a:xfrm>
            <a:off x="457199" y="993258"/>
            <a:ext cx="7300259" cy="3727433"/>
          </a:xfrm>
        </p:spPr>
        <p:txBody>
          <a:bodyPr numCol="1">
            <a:normAutofit/>
          </a:bodyPr>
          <a:lstStyle/>
          <a:p>
            <a:pPr marL="57150" indent="0">
              <a:lnSpc>
                <a:spcPct val="150000"/>
              </a:lnSpc>
              <a:spcAft>
                <a:spcPts val="600"/>
              </a:spcAft>
              <a:buClr>
                <a:srgbClr val="D63D28"/>
              </a:buClr>
              <a:buSzPct val="135000"/>
              <a:buNone/>
            </a:pPr>
            <a:r>
              <a:rPr lang="nl-NL" sz="1400" dirty="0">
                <a:latin typeface="Ubuntu" panose="020B0504030602030204" pitchFamily="34" charset="0"/>
              </a:rPr>
              <a:t>10:00 uur 	</a:t>
            </a:r>
            <a:r>
              <a:rPr lang="nl-NL" sz="1400">
                <a:latin typeface="Ubuntu" panose="020B0504030602030204" pitchFamily="34" charset="0"/>
              </a:rPr>
              <a:t>	Opening</a:t>
            </a:r>
            <a:endParaRPr lang="nl-NL" sz="1400" dirty="0">
              <a:latin typeface="Ubuntu" panose="020B0504030602030204" pitchFamily="34" charset="0"/>
            </a:endParaRPr>
          </a:p>
          <a:p>
            <a:pPr marL="57150" indent="0">
              <a:lnSpc>
                <a:spcPct val="150000"/>
              </a:lnSpc>
              <a:spcAft>
                <a:spcPts val="600"/>
              </a:spcAft>
              <a:buClr>
                <a:srgbClr val="D63D28"/>
              </a:buClr>
              <a:buSzPct val="135000"/>
              <a:buNone/>
            </a:pPr>
            <a:r>
              <a:rPr lang="nl-NL" sz="1400">
                <a:latin typeface="Ubuntu" panose="020B0504030602030204" pitchFamily="34" charset="0"/>
              </a:rPr>
              <a:t>10:25 </a:t>
            </a:r>
            <a:r>
              <a:rPr lang="nl-NL" sz="1400" dirty="0">
                <a:latin typeface="Ubuntu" panose="020B0504030602030204" pitchFamily="34" charset="0"/>
              </a:rPr>
              <a:t>uur 	</a:t>
            </a:r>
            <a:r>
              <a:rPr lang="nl-NL" sz="1400">
                <a:latin typeface="Ubuntu" panose="020B0504030602030204" pitchFamily="34" charset="0"/>
              </a:rPr>
              <a:t>	Welkom door het Erasmus MC</a:t>
            </a:r>
            <a:endParaRPr lang="nl-NL" sz="1400" dirty="0">
              <a:latin typeface="Ubuntu" panose="020B0504030602030204" pitchFamily="34" charset="0"/>
            </a:endParaRPr>
          </a:p>
          <a:p>
            <a:pPr marL="57150" indent="0">
              <a:lnSpc>
                <a:spcPct val="150000"/>
              </a:lnSpc>
              <a:spcAft>
                <a:spcPts val="600"/>
              </a:spcAft>
              <a:buClr>
                <a:srgbClr val="D63D28"/>
              </a:buClr>
              <a:buSzPct val="135000"/>
              <a:buNone/>
            </a:pPr>
            <a:r>
              <a:rPr lang="nl-NL" sz="1400">
                <a:latin typeface="Ubuntu" panose="020B0504030602030204" pitchFamily="34" charset="0"/>
              </a:rPr>
              <a:t>10:30 </a:t>
            </a:r>
            <a:r>
              <a:rPr lang="nl-NL" sz="1400" dirty="0">
                <a:latin typeface="Ubuntu" panose="020B0504030602030204" pitchFamily="34" charset="0"/>
              </a:rPr>
              <a:t>uur 	</a:t>
            </a:r>
            <a:r>
              <a:rPr lang="nl-NL" sz="1400">
                <a:latin typeface="Ubuntu" panose="020B0504030602030204" pitchFamily="34" charset="0"/>
              </a:rPr>
              <a:t>	Subsessies</a:t>
            </a:r>
            <a:endParaRPr lang="nl-NL" sz="1400" dirty="0">
              <a:latin typeface="Ubuntu" panose="020B0504030602030204" pitchFamily="34" charset="0"/>
            </a:endParaRPr>
          </a:p>
          <a:p>
            <a:pPr marL="57150" indent="0">
              <a:lnSpc>
                <a:spcPct val="150000"/>
              </a:lnSpc>
              <a:spcAft>
                <a:spcPts val="600"/>
              </a:spcAft>
              <a:buClr>
                <a:srgbClr val="D63D28"/>
              </a:buClr>
              <a:buSzPct val="135000"/>
              <a:buNone/>
            </a:pPr>
            <a:r>
              <a:rPr lang="nl-NL" sz="1400">
                <a:latin typeface="Ubuntu" panose="020B0504030602030204" pitchFamily="34" charset="0"/>
              </a:rPr>
              <a:t>11:05 uur		Wisselmoment	</a:t>
            </a:r>
            <a:endParaRPr lang="nl-NL" sz="1400" dirty="0">
              <a:latin typeface="Ubuntu" panose="020B0504030602030204" pitchFamily="34" charset="0"/>
            </a:endParaRPr>
          </a:p>
          <a:p>
            <a:pPr marL="57150" indent="0">
              <a:lnSpc>
                <a:spcPct val="150000"/>
              </a:lnSpc>
              <a:spcAft>
                <a:spcPts val="600"/>
              </a:spcAft>
              <a:buClr>
                <a:srgbClr val="D63D28"/>
              </a:buClr>
              <a:buSzPct val="135000"/>
              <a:buNone/>
            </a:pPr>
            <a:r>
              <a:rPr lang="nl-NL" sz="1400">
                <a:latin typeface="Ubuntu" panose="020B0504030602030204" pitchFamily="34" charset="0"/>
              </a:rPr>
              <a:t>11:45 </a:t>
            </a:r>
            <a:r>
              <a:rPr lang="nl-NL" sz="1400" dirty="0">
                <a:latin typeface="Ubuntu" panose="020B0504030602030204" pitchFamily="34" charset="0"/>
              </a:rPr>
              <a:t>uur 		Gezamenlijke afronding</a:t>
            </a:r>
          </a:p>
          <a:p>
            <a:pPr marL="57150" indent="0">
              <a:lnSpc>
                <a:spcPct val="150000"/>
              </a:lnSpc>
              <a:spcAft>
                <a:spcPts val="600"/>
              </a:spcAft>
              <a:buClr>
                <a:srgbClr val="D63D28"/>
              </a:buClr>
              <a:buSzPct val="135000"/>
              <a:buNone/>
            </a:pPr>
            <a:r>
              <a:rPr lang="nl-NL" sz="1400" dirty="0">
                <a:latin typeface="Ubuntu" panose="020B0504030602030204" pitchFamily="34" charset="0"/>
              </a:rPr>
              <a:t>12:00 uur 		Afsluiting van het programma</a:t>
            </a:r>
          </a:p>
          <a:p>
            <a:pPr marL="0" indent="0">
              <a:buNone/>
            </a:pPr>
            <a:endParaRPr lang="nl-NL" sz="1400" dirty="0">
              <a:latin typeface="Ubuntu" panose="020B0504030602030204" pitchFamily="34" charset="0"/>
            </a:endParaRPr>
          </a:p>
        </p:txBody>
      </p:sp>
      <p:pic>
        <p:nvPicPr>
          <p:cNvPr id="7" name="Afbeelding 6" descr="Afbeelding met tekst&#10;&#10;Automatisch gegenereerde beschrijving">
            <a:extLst>
              <a:ext uri="{FF2B5EF4-FFF2-40B4-BE49-F238E27FC236}">
                <a16:creationId xmlns:a16="http://schemas.microsoft.com/office/drawing/2014/main" id="{FA4BFAAD-D6BA-EC0F-046B-AADE92BDDC3B}"/>
              </a:ext>
            </a:extLst>
          </p:cNvPr>
          <p:cNvPicPr>
            <a:picLocks noChangeAspect="1"/>
          </p:cNvPicPr>
          <p:nvPr/>
        </p:nvPicPr>
        <p:blipFill>
          <a:blip r:embed="rId3"/>
          <a:stretch>
            <a:fillRect/>
          </a:stretch>
        </p:blipFill>
        <p:spPr>
          <a:xfrm>
            <a:off x="7806061" y="4004603"/>
            <a:ext cx="873999" cy="1168211"/>
          </a:xfrm>
          <a:prstGeom prst="rect">
            <a:avLst/>
          </a:prstGeom>
        </p:spPr>
      </p:pic>
      <p:pic>
        <p:nvPicPr>
          <p:cNvPr id="5" name="Afbeelding 4" descr="Afbeelding met tekst, teken&#10;&#10;Automatisch gegenereerde beschrijving">
            <a:extLst>
              <a:ext uri="{FF2B5EF4-FFF2-40B4-BE49-F238E27FC236}">
                <a16:creationId xmlns:a16="http://schemas.microsoft.com/office/drawing/2014/main" id="{E81C52CF-C9B0-FB62-A9BE-13DBC5B83980}"/>
              </a:ext>
            </a:extLst>
          </p:cNvPr>
          <p:cNvPicPr>
            <a:picLocks noChangeAspect="1"/>
          </p:cNvPicPr>
          <p:nvPr/>
        </p:nvPicPr>
        <p:blipFill>
          <a:blip r:embed="rId4"/>
          <a:stretch>
            <a:fillRect/>
          </a:stretch>
        </p:blipFill>
        <p:spPr>
          <a:xfrm>
            <a:off x="7511820" y="3514538"/>
            <a:ext cx="1393775" cy="349739"/>
          </a:xfrm>
          <a:prstGeom prst="rect">
            <a:avLst/>
          </a:prstGeom>
        </p:spPr>
      </p:pic>
      <p:pic>
        <p:nvPicPr>
          <p:cNvPr id="4" name="Picture 2">
            <a:extLst>
              <a:ext uri="{FF2B5EF4-FFF2-40B4-BE49-F238E27FC236}">
                <a16:creationId xmlns:a16="http://schemas.microsoft.com/office/drawing/2014/main" id="{4F4A0EB2-A04A-BD54-9A25-C9653F31FA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9468" y="122551"/>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6879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A6A64E4C-82EE-5481-3F03-CFD0F0BBF7EE}"/>
              </a:ext>
            </a:extLst>
          </p:cNvPr>
          <p:cNvSpPr/>
          <p:nvPr/>
        </p:nvSpPr>
        <p:spPr>
          <a:xfrm rot="16200000">
            <a:off x="2339389" y="1169746"/>
            <a:ext cx="2525113" cy="3053900"/>
          </a:xfrm>
          <a:prstGeom prst="rect">
            <a:avLst/>
          </a:prstGeom>
          <a:solidFill>
            <a:srgbClr val="FFFFFF"/>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8FA48CB2-AE02-5C45-63B7-00F9CCCD622B}"/>
              </a:ext>
            </a:extLst>
          </p:cNvPr>
          <p:cNvSpPr/>
          <p:nvPr/>
        </p:nvSpPr>
        <p:spPr>
          <a:xfrm>
            <a:off x="7287490" y="0"/>
            <a:ext cx="1856509" cy="5143500"/>
          </a:xfrm>
          <a:prstGeom prst="rect">
            <a:avLst/>
          </a:prstGeom>
          <a:solidFill>
            <a:srgbClr val="E6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B98CC46-72DE-4FFB-9C47-595509C424F5}"/>
              </a:ext>
            </a:extLst>
          </p:cNvPr>
          <p:cNvSpPr>
            <a:spLocks noGrp="1"/>
          </p:cNvSpPr>
          <p:nvPr>
            <p:ph type="title"/>
          </p:nvPr>
        </p:nvSpPr>
        <p:spPr>
          <a:xfrm>
            <a:off x="277738" y="136008"/>
            <a:ext cx="7160004" cy="857250"/>
          </a:xfrm>
        </p:spPr>
        <p:txBody>
          <a:bodyPr>
            <a:noAutofit/>
          </a:bodyPr>
          <a:lstStyle/>
          <a:p>
            <a:pPr algn="l"/>
            <a:r>
              <a:rPr lang="nl-NL" sz="2800" b="1">
                <a:solidFill>
                  <a:srgbClr val="E60000"/>
                </a:solidFill>
                <a:latin typeface="Ubuntu"/>
              </a:rPr>
              <a:t>Ruben Nicolai in actie voor </a:t>
            </a:r>
            <a:br>
              <a:rPr lang="nl-NL" sz="2800" b="1">
                <a:solidFill>
                  <a:srgbClr val="E60000"/>
                </a:solidFill>
                <a:latin typeface="Ubuntu"/>
              </a:rPr>
            </a:br>
            <a:r>
              <a:rPr lang="nl-NL" sz="2800" b="1">
                <a:solidFill>
                  <a:srgbClr val="E60000"/>
                </a:solidFill>
                <a:latin typeface="Ubuntu"/>
              </a:rPr>
              <a:t>Stichting Hartekind</a:t>
            </a:r>
          </a:p>
        </p:txBody>
      </p:sp>
      <p:sp>
        <p:nvSpPr>
          <p:cNvPr id="3" name="Tijdelijke aanduiding voor inhoud 2">
            <a:extLst>
              <a:ext uri="{FF2B5EF4-FFF2-40B4-BE49-F238E27FC236}">
                <a16:creationId xmlns:a16="http://schemas.microsoft.com/office/drawing/2014/main" id="{C8737A51-03A0-4E84-BEEA-AD3AAF188241}"/>
              </a:ext>
            </a:extLst>
          </p:cNvPr>
          <p:cNvSpPr>
            <a:spLocks noGrp="1"/>
          </p:cNvSpPr>
          <p:nvPr>
            <p:ph idx="1"/>
          </p:nvPr>
        </p:nvSpPr>
        <p:spPr>
          <a:xfrm>
            <a:off x="2074996" y="3348104"/>
            <a:ext cx="3053900" cy="611148"/>
          </a:xfrm>
        </p:spPr>
        <p:txBody>
          <a:bodyPr vert="horz" lIns="91440" tIns="45720" rIns="91440" bIns="45720" numCol="1" rtlCol="0" anchor="t">
            <a:normAutofit/>
          </a:bodyPr>
          <a:lstStyle/>
          <a:p>
            <a:pPr marL="0" indent="0" algn="ctr">
              <a:buNone/>
            </a:pPr>
            <a:r>
              <a:rPr lang="nl-NL" sz="1000">
                <a:hlinkClick r:id="rId3"/>
              </a:rPr>
              <a:t>Ruben Nicolai in actie voor Stichting Hartekind - YouTube</a:t>
            </a:r>
            <a:endParaRPr lang="nl-NL" sz="1000">
              <a:hlinkClick r:id="rId4"/>
            </a:endParaRPr>
          </a:p>
          <a:p>
            <a:pPr marL="0" indent="0">
              <a:buNone/>
            </a:pPr>
            <a:endParaRPr lang="nl-NL" sz="1000">
              <a:latin typeface="VAG Rounded Std Thin" panose="020F0402020204020204" pitchFamily="34" charset="0"/>
            </a:endParaRPr>
          </a:p>
          <a:p>
            <a:pPr marL="0" indent="0">
              <a:buNone/>
            </a:pPr>
            <a:endParaRPr lang="nl-NL" sz="1000">
              <a:latin typeface="VAG Rounded Std Thin" panose="020F0402020204020204" pitchFamily="34" charset="0"/>
            </a:endParaRPr>
          </a:p>
        </p:txBody>
      </p:sp>
      <p:pic>
        <p:nvPicPr>
          <p:cNvPr id="6" name="Onlinemedia 5" title="Ruben Nicolai in actie voor Stichting Hartekind">
            <a:hlinkClick r:id="" action="ppaction://media"/>
            <a:extLst>
              <a:ext uri="{FF2B5EF4-FFF2-40B4-BE49-F238E27FC236}">
                <a16:creationId xmlns:a16="http://schemas.microsoft.com/office/drawing/2014/main" id="{E7573ACA-3218-E73F-1099-2FF607FBE8FD}"/>
              </a:ext>
            </a:extLst>
          </p:cNvPr>
          <p:cNvPicPr>
            <a:picLocks noRot="1" noChangeAspect="1"/>
          </p:cNvPicPr>
          <p:nvPr>
            <a:videoFile r:link="rId1"/>
          </p:nvPr>
        </p:nvPicPr>
        <p:blipFill>
          <a:blip r:embed="rId5">
            <a:lum/>
          </a:blip>
          <a:stretch>
            <a:fillRect/>
          </a:stretch>
        </p:blipFill>
        <p:spPr>
          <a:xfrm>
            <a:off x="2074996" y="1434139"/>
            <a:ext cx="3053900" cy="1725454"/>
          </a:xfrm>
          <a:prstGeom prst="rect">
            <a:avLst/>
          </a:prstGeom>
        </p:spPr>
      </p:pic>
      <p:pic>
        <p:nvPicPr>
          <p:cNvPr id="5" name="Afbeelding 4" descr="Afbeelding met tekst&#10;&#10;Automatisch gegenereerde beschrijving">
            <a:extLst>
              <a:ext uri="{FF2B5EF4-FFF2-40B4-BE49-F238E27FC236}">
                <a16:creationId xmlns:a16="http://schemas.microsoft.com/office/drawing/2014/main" id="{EE6ECBDD-8FFC-8E92-5FBE-3B2A8DA34584}"/>
              </a:ext>
            </a:extLst>
          </p:cNvPr>
          <p:cNvPicPr>
            <a:picLocks noChangeAspect="1"/>
          </p:cNvPicPr>
          <p:nvPr/>
        </p:nvPicPr>
        <p:blipFill>
          <a:blip r:embed="rId6"/>
          <a:stretch>
            <a:fillRect/>
          </a:stretch>
        </p:blipFill>
        <p:spPr>
          <a:xfrm>
            <a:off x="7806061" y="4004603"/>
            <a:ext cx="873999" cy="1168211"/>
          </a:xfrm>
          <a:prstGeom prst="rect">
            <a:avLst/>
          </a:prstGeom>
        </p:spPr>
      </p:pic>
      <p:pic>
        <p:nvPicPr>
          <p:cNvPr id="8" name="Afbeelding 7" descr="Afbeelding met tekst, teken&#10;&#10;Automatisch gegenereerde beschrijving">
            <a:extLst>
              <a:ext uri="{FF2B5EF4-FFF2-40B4-BE49-F238E27FC236}">
                <a16:creationId xmlns:a16="http://schemas.microsoft.com/office/drawing/2014/main" id="{8B69B708-795C-2E1B-E0FC-4DB57E33C353}"/>
              </a:ext>
            </a:extLst>
          </p:cNvPr>
          <p:cNvPicPr>
            <a:picLocks noChangeAspect="1"/>
          </p:cNvPicPr>
          <p:nvPr/>
        </p:nvPicPr>
        <p:blipFill>
          <a:blip r:embed="rId7"/>
          <a:stretch>
            <a:fillRect/>
          </a:stretch>
        </p:blipFill>
        <p:spPr>
          <a:xfrm>
            <a:off x="7511820" y="3514538"/>
            <a:ext cx="1393775" cy="349739"/>
          </a:xfrm>
          <a:prstGeom prst="rect">
            <a:avLst/>
          </a:prstGeom>
        </p:spPr>
      </p:pic>
      <p:pic>
        <p:nvPicPr>
          <p:cNvPr id="4" name="Picture 2">
            <a:extLst>
              <a:ext uri="{FF2B5EF4-FFF2-40B4-BE49-F238E27FC236}">
                <a16:creationId xmlns:a16="http://schemas.microsoft.com/office/drawing/2014/main" id="{AE518633-6AE1-19CA-4C88-692C10F5C9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9468" y="122551"/>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656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353CDB86-443B-F61A-4F4F-4CD6714E46E2}"/>
              </a:ext>
            </a:extLst>
          </p:cNvPr>
          <p:cNvSpPr/>
          <p:nvPr/>
        </p:nvSpPr>
        <p:spPr>
          <a:xfrm>
            <a:off x="7287490" y="0"/>
            <a:ext cx="1856509" cy="5143500"/>
          </a:xfrm>
          <a:prstGeom prst="rect">
            <a:avLst/>
          </a:prstGeom>
          <a:solidFill>
            <a:srgbClr val="E6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B98CC46-72DE-4FFB-9C47-595509C424F5}"/>
              </a:ext>
            </a:extLst>
          </p:cNvPr>
          <p:cNvSpPr>
            <a:spLocks noGrp="1"/>
          </p:cNvSpPr>
          <p:nvPr>
            <p:ph type="title"/>
          </p:nvPr>
        </p:nvSpPr>
        <p:spPr>
          <a:xfrm>
            <a:off x="314441" y="398164"/>
            <a:ext cx="7160004" cy="857250"/>
          </a:xfrm>
        </p:spPr>
        <p:txBody>
          <a:bodyPr>
            <a:normAutofit/>
          </a:bodyPr>
          <a:lstStyle/>
          <a:p>
            <a:pPr algn="l"/>
            <a:r>
              <a:rPr lang="nl-NL" sz="2800" b="1">
                <a:solidFill>
                  <a:srgbClr val="E60000"/>
                </a:solidFill>
                <a:latin typeface="Ubuntu"/>
              </a:rPr>
              <a:t>Word nu donateur</a:t>
            </a:r>
            <a:endParaRPr lang="nl-NL" sz="2800" b="1">
              <a:solidFill>
                <a:srgbClr val="E60000"/>
              </a:solidFill>
            </a:endParaRPr>
          </a:p>
        </p:txBody>
      </p:sp>
      <p:pic>
        <p:nvPicPr>
          <p:cNvPr id="6" name="Afbeelding 5" descr="Afbeelding met tekst&#10;&#10;Automatisch gegenereerde beschrijving">
            <a:extLst>
              <a:ext uri="{FF2B5EF4-FFF2-40B4-BE49-F238E27FC236}">
                <a16:creationId xmlns:a16="http://schemas.microsoft.com/office/drawing/2014/main" id="{12F7EE7B-222E-4537-90C7-EA09E036B57D}"/>
              </a:ext>
            </a:extLst>
          </p:cNvPr>
          <p:cNvPicPr>
            <a:picLocks noChangeAspect="1"/>
          </p:cNvPicPr>
          <p:nvPr/>
        </p:nvPicPr>
        <p:blipFill>
          <a:blip r:embed="rId2"/>
          <a:stretch>
            <a:fillRect/>
          </a:stretch>
        </p:blipFill>
        <p:spPr>
          <a:xfrm>
            <a:off x="7806061" y="4004603"/>
            <a:ext cx="873999" cy="1168211"/>
          </a:xfrm>
          <a:prstGeom prst="rect">
            <a:avLst/>
          </a:prstGeom>
        </p:spPr>
      </p:pic>
      <p:pic>
        <p:nvPicPr>
          <p:cNvPr id="3" name="Afbeelding 2">
            <a:extLst>
              <a:ext uri="{FF2B5EF4-FFF2-40B4-BE49-F238E27FC236}">
                <a16:creationId xmlns:a16="http://schemas.microsoft.com/office/drawing/2014/main" id="{A1557BBB-AC5E-E2FB-F9A6-1F3D66B6CBFF}"/>
              </a:ext>
            </a:extLst>
          </p:cNvPr>
          <p:cNvPicPr>
            <a:picLocks noChangeAspect="1"/>
          </p:cNvPicPr>
          <p:nvPr/>
        </p:nvPicPr>
        <p:blipFill>
          <a:blip r:embed="rId3"/>
          <a:stretch>
            <a:fillRect/>
          </a:stretch>
        </p:blipFill>
        <p:spPr>
          <a:xfrm>
            <a:off x="2113700" y="1226276"/>
            <a:ext cx="3561485" cy="3519060"/>
          </a:xfrm>
          <a:prstGeom prst="rect">
            <a:avLst/>
          </a:prstGeom>
        </p:spPr>
      </p:pic>
      <p:pic>
        <p:nvPicPr>
          <p:cNvPr id="5" name="Afbeelding 4" descr="Afbeelding met tekst, teken&#10;&#10;Automatisch gegenereerde beschrijving">
            <a:extLst>
              <a:ext uri="{FF2B5EF4-FFF2-40B4-BE49-F238E27FC236}">
                <a16:creationId xmlns:a16="http://schemas.microsoft.com/office/drawing/2014/main" id="{64A4CA89-E9C7-641B-9491-2A63676FE30A}"/>
              </a:ext>
            </a:extLst>
          </p:cNvPr>
          <p:cNvPicPr>
            <a:picLocks noChangeAspect="1"/>
          </p:cNvPicPr>
          <p:nvPr/>
        </p:nvPicPr>
        <p:blipFill>
          <a:blip r:embed="rId4"/>
          <a:stretch>
            <a:fillRect/>
          </a:stretch>
        </p:blipFill>
        <p:spPr>
          <a:xfrm>
            <a:off x="7511820" y="3514538"/>
            <a:ext cx="1393775" cy="349739"/>
          </a:xfrm>
          <a:prstGeom prst="rect">
            <a:avLst/>
          </a:prstGeom>
        </p:spPr>
      </p:pic>
      <p:pic>
        <p:nvPicPr>
          <p:cNvPr id="4" name="Picture 2">
            <a:extLst>
              <a:ext uri="{FF2B5EF4-FFF2-40B4-BE49-F238E27FC236}">
                <a16:creationId xmlns:a16="http://schemas.microsoft.com/office/drawing/2014/main" id="{5CD0504F-5DD4-4003-F20E-E3418C1197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9468" y="122551"/>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197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353CDB86-443B-F61A-4F4F-4CD6714E46E2}"/>
              </a:ext>
            </a:extLst>
          </p:cNvPr>
          <p:cNvSpPr/>
          <p:nvPr/>
        </p:nvSpPr>
        <p:spPr>
          <a:xfrm>
            <a:off x="7287490" y="0"/>
            <a:ext cx="1856509" cy="5143500"/>
          </a:xfrm>
          <a:prstGeom prst="rect">
            <a:avLst/>
          </a:prstGeom>
          <a:solidFill>
            <a:srgbClr val="E6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B98CC46-72DE-4FFB-9C47-595509C424F5}"/>
              </a:ext>
            </a:extLst>
          </p:cNvPr>
          <p:cNvSpPr>
            <a:spLocks noGrp="1"/>
          </p:cNvSpPr>
          <p:nvPr>
            <p:ph type="title"/>
          </p:nvPr>
        </p:nvSpPr>
        <p:spPr>
          <a:xfrm>
            <a:off x="314441" y="398164"/>
            <a:ext cx="7160004" cy="857250"/>
          </a:xfrm>
        </p:spPr>
        <p:txBody>
          <a:bodyPr>
            <a:normAutofit/>
          </a:bodyPr>
          <a:lstStyle/>
          <a:p>
            <a:pPr algn="l"/>
            <a:r>
              <a:rPr lang="nl-NL" sz="2800" b="1">
                <a:solidFill>
                  <a:srgbClr val="E60000"/>
                </a:solidFill>
                <a:latin typeface="Ubuntu"/>
              </a:rPr>
              <a:t>Evenementen</a:t>
            </a:r>
            <a:endParaRPr lang="nl-NL" sz="2800" b="1">
              <a:solidFill>
                <a:srgbClr val="E60000"/>
              </a:solidFill>
            </a:endParaRPr>
          </a:p>
        </p:txBody>
      </p:sp>
      <p:pic>
        <p:nvPicPr>
          <p:cNvPr id="6" name="Afbeelding 5" descr="Afbeelding met tekst&#10;&#10;Automatisch gegenereerde beschrijving">
            <a:extLst>
              <a:ext uri="{FF2B5EF4-FFF2-40B4-BE49-F238E27FC236}">
                <a16:creationId xmlns:a16="http://schemas.microsoft.com/office/drawing/2014/main" id="{12F7EE7B-222E-4537-90C7-EA09E036B57D}"/>
              </a:ext>
            </a:extLst>
          </p:cNvPr>
          <p:cNvPicPr>
            <a:picLocks noChangeAspect="1"/>
          </p:cNvPicPr>
          <p:nvPr/>
        </p:nvPicPr>
        <p:blipFill>
          <a:blip r:embed="rId3"/>
          <a:stretch>
            <a:fillRect/>
          </a:stretch>
        </p:blipFill>
        <p:spPr>
          <a:xfrm>
            <a:off x="7806061" y="4004603"/>
            <a:ext cx="873999" cy="1168211"/>
          </a:xfrm>
          <a:prstGeom prst="rect">
            <a:avLst/>
          </a:prstGeom>
        </p:spPr>
      </p:pic>
      <p:sp>
        <p:nvSpPr>
          <p:cNvPr id="3" name="Tijdelijke aanduiding voor inhoud 2">
            <a:extLst>
              <a:ext uri="{FF2B5EF4-FFF2-40B4-BE49-F238E27FC236}">
                <a16:creationId xmlns:a16="http://schemas.microsoft.com/office/drawing/2014/main" id="{F5E39C9F-8DB9-86AA-B7CD-BEEB8A9ECD0A}"/>
              </a:ext>
            </a:extLst>
          </p:cNvPr>
          <p:cNvSpPr>
            <a:spLocks noGrp="1"/>
          </p:cNvSpPr>
          <p:nvPr>
            <p:ph idx="1"/>
          </p:nvPr>
        </p:nvSpPr>
        <p:spPr>
          <a:xfrm>
            <a:off x="457200" y="1255414"/>
            <a:ext cx="6359236" cy="3465277"/>
          </a:xfrm>
        </p:spPr>
        <p:txBody>
          <a:bodyPr numCol="1">
            <a:normAutofit/>
          </a:bodyPr>
          <a:lstStyle/>
          <a:p>
            <a:pPr marL="57150" indent="0">
              <a:lnSpc>
                <a:spcPct val="150000"/>
              </a:lnSpc>
              <a:spcAft>
                <a:spcPts val="600"/>
              </a:spcAft>
              <a:buClr>
                <a:srgbClr val="D63D28"/>
              </a:buClr>
              <a:buSzPct val="135000"/>
              <a:buNone/>
            </a:pPr>
            <a:r>
              <a:rPr lang="en-US" sz="1400">
                <a:latin typeface="Ubuntu" panose="020B0504030602030204" pitchFamily="34" charset="0"/>
              </a:rPr>
              <a:t>27 </a:t>
            </a:r>
            <a:r>
              <a:rPr lang="en-US" sz="1400" err="1">
                <a:latin typeface="Ubuntu" panose="020B0504030602030204" pitchFamily="34" charset="0"/>
              </a:rPr>
              <a:t>jan</a:t>
            </a:r>
            <a:r>
              <a:rPr lang="en-US" sz="1400">
                <a:latin typeface="Ubuntu" panose="020B0504030602030204" pitchFamily="34" charset="0"/>
              </a:rPr>
              <a:t>	</a:t>
            </a:r>
            <a:r>
              <a:rPr lang="en-US" sz="1400" err="1">
                <a:latin typeface="Ubuntu" panose="020B0504030602030204" pitchFamily="34" charset="0"/>
              </a:rPr>
              <a:t>Weissensee</a:t>
            </a:r>
            <a:endParaRPr lang="en-US" sz="1400">
              <a:latin typeface="Ubuntu" panose="020B0504030602030204" pitchFamily="34" charset="0"/>
            </a:endParaRPr>
          </a:p>
          <a:p>
            <a:pPr marL="57150" indent="0">
              <a:lnSpc>
                <a:spcPct val="150000"/>
              </a:lnSpc>
              <a:spcAft>
                <a:spcPts val="600"/>
              </a:spcAft>
              <a:buClr>
                <a:srgbClr val="D63D28"/>
              </a:buClr>
              <a:buSzPct val="135000"/>
              <a:buNone/>
            </a:pPr>
            <a:r>
              <a:rPr lang="en-US" sz="1400">
                <a:latin typeface="Ubuntu" panose="020B0504030602030204" pitchFamily="34" charset="0"/>
              </a:rPr>
              <a:t>5 </a:t>
            </a:r>
            <a:r>
              <a:rPr lang="en-US" sz="1400" err="1">
                <a:latin typeface="Ubuntu" panose="020B0504030602030204" pitchFamily="34" charset="0"/>
              </a:rPr>
              <a:t>feb</a:t>
            </a:r>
            <a:r>
              <a:rPr lang="en-US" sz="1400">
                <a:latin typeface="Ubuntu" panose="020B0504030602030204" pitchFamily="34" charset="0"/>
              </a:rPr>
              <a:t>	</a:t>
            </a:r>
            <a:r>
              <a:rPr lang="en-US" sz="1400" err="1">
                <a:latin typeface="Ubuntu" panose="020B0504030602030204" pitchFamily="34" charset="0"/>
              </a:rPr>
              <a:t>Collecteweek</a:t>
            </a:r>
            <a:r>
              <a:rPr lang="en-US" sz="1400">
                <a:latin typeface="Ubuntu" panose="020B0504030602030204" pitchFamily="34" charset="0"/>
              </a:rPr>
              <a:t> </a:t>
            </a:r>
          </a:p>
          <a:p>
            <a:pPr marL="57150" indent="0">
              <a:lnSpc>
                <a:spcPct val="150000"/>
              </a:lnSpc>
              <a:spcAft>
                <a:spcPts val="600"/>
              </a:spcAft>
              <a:buClr>
                <a:srgbClr val="D63D28"/>
              </a:buClr>
              <a:buSzPct val="135000"/>
              <a:buNone/>
            </a:pPr>
            <a:r>
              <a:rPr lang="en-US" sz="1400" dirty="0">
                <a:latin typeface="Ubuntu" panose="020B0504030602030204" pitchFamily="34" charset="0"/>
              </a:rPr>
              <a:t>19 </a:t>
            </a:r>
            <a:r>
              <a:rPr lang="en-US" sz="1400">
                <a:latin typeface="Ubuntu" panose="020B0504030602030204" pitchFamily="34" charset="0"/>
              </a:rPr>
              <a:t>maa	</a:t>
            </a:r>
            <a:r>
              <a:rPr lang="en-US" sz="1400" err="1">
                <a:latin typeface="Ubuntu" panose="020B0504030602030204" pitchFamily="34" charset="0"/>
              </a:rPr>
              <a:t>Hartekind</a:t>
            </a:r>
            <a:r>
              <a:rPr lang="en-US" sz="1400">
                <a:latin typeface="Ubuntu" panose="020B0504030602030204" pitchFamily="34" charset="0"/>
              </a:rPr>
              <a:t> Skate</a:t>
            </a:r>
          </a:p>
          <a:p>
            <a:pPr marL="57150" indent="0">
              <a:lnSpc>
                <a:spcPct val="150000"/>
              </a:lnSpc>
              <a:spcAft>
                <a:spcPts val="600"/>
              </a:spcAft>
              <a:buClr>
                <a:srgbClr val="D63D28"/>
              </a:buClr>
              <a:buSzPct val="135000"/>
              <a:buNone/>
            </a:pPr>
            <a:endParaRPr lang="en-US" sz="1400">
              <a:latin typeface="Ubuntu" panose="020B0504030602030204" pitchFamily="34" charset="0"/>
            </a:endParaRPr>
          </a:p>
          <a:p>
            <a:pPr marL="57150" indent="0">
              <a:lnSpc>
                <a:spcPct val="150000"/>
              </a:lnSpc>
              <a:spcAft>
                <a:spcPts val="600"/>
              </a:spcAft>
              <a:buClr>
                <a:srgbClr val="D63D28"/>
              </a:buClr>
              <a:buSzPct val="135000"/>
              <a:buNone/>
            </a:pPr>
            <a:endParaRPr lang="en-US" sz="1400">
              <a:latin typeface="Ubuntu" panose="020B0504030602030204" pitchFamily="34" charset="0"/>
            </a:endParaRPr>
          </a:p>
          <a:p>
            <a:pPr indent="-285750">
              <a:lnSpc>
                <a:spcPct val="150000"/>
              </a:lnSpc>
              <a:spcAft>
                <a:spcPts val="600"/>
              </a:spcAft>
              <a:buClr>
                <a:srgbClr val="D63D28"/>
              </a:buClr>
              <a:buSzPct val="135000"/>
              <a:buBlip>
                <a:blip r:embed="rId4"/>
              </a:buBlip>
            </a:pPr>
            <a:endParaRPr lang="en-US" sz="1400">
              <a:latin typeface="Ubuntu" panose="020B0504030602030204" pitchFamily="34" charset="0"/>
            </a:endParaRPr>
          </a:p>
          <a:p>
            <a:pPr marL="0" indent="0">
              <a:buNone/>
            </a:pPr>
            <a:endParaRPr lang="nl-NL" sz="1400">
              <a:latin typeface="Ubuntu" panose="020B0504030602030204" pitchFamily="34" charset="0"/>
            </a:endParaRPr>
          </a:p>
          <a:p>
            <a:pPr marL="0" indent="0">
              <a:buNone/>
            </a:pPr>
            <a:endParaRPr lang="nl-NL" sz="1400">
              <a:latin typeface="Ubuntu" panose="020B0504030602030204" pitchFamily="34" charset="0"/>
            </a:endParaRPr>
          </a:p>
        </p:txBody>
      </p:sp>
      <p:pic>
        <p:nvPicPr>
          <p:cNvPr id="8" name="Afbeelding 7">
            <a:extLst>
              <a:ext uri="{FF2B5EF4-FFF2-40B4-BE49-F238E27FC236}">
                <a16:creationId xmlns:a16="http://schemas.microsoft.com/office/drawing/2014/main" id="{10BCC703-7DCA-97B9-0A5D-6B07C493410C}"/>
              </a:ext>
            </a:extLst>
          </p:cNvPr>
          <p:cNvPicPr>
            <a:picLocks noChangeAspect="1"/>
          </p:cNvPicPr>
          <p:nvPr/>
        </p:nvPicPr>
        <p:blipFill>
          <a:blip r:embed="rId5"/>
          <a:stretch>
            <a:fillRect/>
          </a:stretch>
        </p:blipFill>
        <p:spPr>
          <a:xfrm>
            <a:off x="4826525" y="129028"/>
            <a:ext cx="2326340" cy="2593511"/>
          </a:xfrm>
          <a:prstGeom prst="rect">
            <a:avLst/>
          </a:prstGeom>
        </p:spPr>
      </p:pic>
      <p:pic>
        <p:nvPicPr>
          <p:cNvPr id="4" name="Afbeelding 3" descr="Afbeelding met tekst, teken&#10;&#10;Automatisch gegenereerde beschrijving">
            <a:extLst>
              <a:ext uri="{FF2B5EF4-FFF2-40B4-BE49-F238E27FC236}">
                <a16:creationId xmlns:a16="http://schemas.microsoft.com/office/drawing/2014/main" id="{81F48DD7-686D-8AE1-F56D-CD8A4A03FF70}"/>
              </a:ext>
            </a:extLst>
          </p:cNvPr>
          <p:cNvPicPr>
            <a:picLocks noChangeAspect="1"/>
          </p:cNvPicPr>
          <p:nvPr/>
        </p:nvPicPr>
        <p:blipFill>
          <a:blip r:embed="rId6"/>
          <a:stretch>
            <a:fillRect/>
          </a:stretch>
        </p:blipFill>
        <p:spPr>
          <a:xfrm>
            <a:off x="7511820" y="3514538"/>
            <a:ext cx="1393775" cy="349739"/>
          </a:xfrm>
          <a:prstGeom prst="rect">
            <a:avLst/>
          </a:prstGeom>
        </p:spPr>
      </p:pic>
      <p:pic>
        <p:nvPicPr>
          <p:cNvPr id="10" name="Afbeelding 9" descr="Afbeelding met water, lucht, buiten, strand&#10;&#10;Automatisch gegenereerde beschrijving">
            <a:extLst>
              <a:ext uri="{FF2B5EF4-FFF2-40B4-BE49-F238E27FC236}">
                <a16:creationId xmlns:a16="http://schemas.microsoft.com/office/drawing/2014/main" id="{5759F780-1ABE-52CC-DFD0-6A0BCE3EBEFD}"/>
              </a:ext>
            </a:extLst>
          </p:cNvPr>
          <p:cNvPicPr>
            <a:picLocks noChangeAspect="1"/>
          </p:cNvPicPr>
          <p:nvPr/>
        </p:nvPicPr>
        <p:blipFill>
          <a:blip r:embed="rId7"/>
          <a:stretch>
            <a:fillRect/>
          </a:stretch>
        </p:blipFill>
        <p:spPr>
          <a:xfrm>
            <a:off x="1544246" y="2675484"/>
            <a:ext cx="3170114" cy="2377586"/>
          </a:xfrm>
          <a:prstGeom prst="rect">
            <a:avLst/>
          </a:prstGeom>
        </p:spPr>
      </p:pic>
      <p:pic>
        <p:nvPicPr>
          <p:cNvPr id="11" name="Picture 2">
            <a:extLst>
              <a:ext uri="{FF2B5EF4-FFF2-40B4-BE49-F238E27FC236}">
                <a16:creationId xmlns:a16="http://schemas.microsoft.com/office/drawing/2014/main" id="{2CB7FECA-ED80-E21A-3343-616910F3FA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9468" y="122551"/>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581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4223283-0F5D-D8D6-1F1B-16DEF0D66A6E}"/>
              </a:ext>
            </a:extLst>
          </p:cNvPr>
          <p:cNvPicPr>
            <a:picLocks noChangeAspect="1"/>
          </p:cNvPicPr>
          <p:nvPr/>
        </p:nvPicPr>
        <p:blipFill>
          <a:blip r:embed="rId3"/>
          <a:stretch>
            <a:fillRect/>
          </a:stretch>
        </p:blipFill>
        <p:spPr>
          <a:xfrm>
            <a:off x="3505771" y="704832"/>
            <a:ext cx="2161036" cy="2880366"/>
          </a:xfrm>
          <a:prstGeom prst="rect">
            <a:avLst/>
          </a:prstGeom>
        </p:spPr>
      </p:pic>
      <p:sp>
        <p:nvSpPr>
          <p:cNvPr id="8" name="Tekstvak 7">
            <a:extLst>
              <a:ext uri="{FF2B5EF4-FFF2-40B4-BE49-F238E27FC236}">
                <a16:creationId xmlns:a16="http://schemas.microsoft.com/office/drawing/2014/main" id="{AC250AA6-4671-B88D-DF8D-5A71733649E3}"/>
              </a:ext>
            </a:extLst>
          </p:cNvPr>
          <p:cNvSpPr txBox="1"/>
          <p:nvPr/>
        </p:nvSpPr>
        <p:spPr>
          <a:xfrm>
            <a:off x="2617470" y="2910840"/>
            <a:ext cx="3909060" cy="369332"/>
          </a:xfrm>
          <a:prstGeom prst="rect">
            <a:avLst/>
          </a:prstGeom>
          <a:noFill/>
        </p:spPr>
        <p:txBody>
          <a:bodyPr wrap="square" lIns="91440" tIns="45720" rIns="91440" bIns="45720" rtlCol="0" anchor="t">
            <a:spAutoFit/>
          </a:bodyPr>
          <a:lstStyle/>
          <a:p>
            <a:pPr algn="ctr"/>
            <a:r>
              <a:rPr lang="nl-NL">
                <a:latin typeface="+mj-lt"/>
              </a:rPr>
              <a:t>www.hartekind.nl</a:t>
            </a:r>
          </a:p>
        </p:txBody>
      </p:sp>
      <p:pic>
        <p:nvPicPr>
          <p:cNvPr id="1037" name="Afbeelding 2">
            <a:hlinkClick r:id="rId4"/>
            <a:extLst>
              <a:ext uri="{FF2B5EF4-FFF2-40B4-BE49-F238E27FC236}">
                <a16:creationId xmlns:a16="http://schemas.microsoft.com/office/drawing/2014/main" id="{5FDED8D2-5A17-FAA0-B9CC-C97CFF1C17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5251" y="3406134"/>
            <a:ext cx="333375" cy="3429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Afbeelding 3">
            <a:hlinkClick r:id="rId6"/>
            <a:extLst>
              <a:ext uri="{FF2B5EF4-FFF2-40B4-BE49-F238E27FC236}">
                <a16:creationId xmlns:a16="http://schemas.microsoft.com/office/drawing/2014/main" id="{F8888AD6-F0E4-6323-8491-65A84FDFEA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2913" y="3423273"/>
            <a:ext cx="304800" cy="323850"/>
          </a:xfrm>
          <a:prstGeom prst="rect">
            <a:avLst/>
          </a:prstGeom>
          <a:noFill/>
          <a:extLst>
            <a:ext uri="{909E8E84-426E-40DD-AFC4-6F175D3DCCD1}">
              <a14:hiddenFill xmlns:a14="http://schemas.microsoft.com/office/drawing/2010/main">
                <a:solidFill>
                  <a:srgbClr val="FFFFFF"/>
                </a:solidFill>
              </a14:hiddenFill>
            </a:ext>
          </a:extLst>
        </p:spPr>
      </p:pic>
      <p:pic>
        <p:nvPicPr>
          <p:cNvPr id="1035" name="Afbeelding 4">
            <a:hlinkClick r:id="rId8"/>
            <a:extLst>
              <a:ext uri="{FF2B5EF4-FFF2-40B4-BE49-F238E27FC236}">
                <a16:creationId xmlns:a16="http://schemas.microsoft.com/office/drawing/2014/main" id="{45CA9AAF-A3DB-663F-321E-C1B58D70F0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8237" y="3428990"/>
            <a:ext cx="304800" cy="3238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Afbeelding 5">
            <a:hlinkClick r:id="rId10"/>
            <a:extLst>
              <a:ext uri="{FF2B5EF4-FFF2-40B4-BE49-F238E27FC236}">
                <a16:creationId xmlns:a16="http://schemas.microsoft.com/office/drawing/2014/main" id="{1C1F7359-AF3B-3CCB-B5BC-17C3714A36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3423273"/>
            <a:ext cx="361950" cy="3238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08F1E6F-DFC8-A28B-7DEE-6ECB1817E48F}"/>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6" name="Rectangle 15">
            <a:extLst>
              <a:ext uri="{FF2B5EF4-FFF2-40B4-BE49-F238E27FC236}">
                <a16:creationId xmlns:a16="http://schemas.microsoft.com/office/drawing/2014/main" id="{23855D62-9E8A-AA21-F80B-35B2FCC4159D}"/>
              </a:ext>
            </a:extLst>
          </p:cNvPr>
          <p:cNvSpPr>
            <a:spLocks noChangeArrowheads="1"/>
          </p:cNvSpPr>
          <p:nvPr/>
        </p:nvSpPr>
        <p:spPr bwMode="auto">
          <a:xfrm>
            <a:off x="0" y="800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sp>
        <p:nvSpPr>
          <p:cNvPr id="17" name="Rectangle 16">
            <a:extLst>
              <a:ext uri="{FF2B5EF4-FFF2-40B4-BE49-F238E27FC236}">
                <a16:creationId xmlns:a16="http://schemas.microsoft.com/office/drawing/2014/main" id="{823D8477-069F-1092-61A8-C86DEEFAB2FF}"/>
              </a:ext>
            </a:extLst>
          </p:cNvPr>
          <p:cNvSpPr>
            <a:spLocks noChangeArrowheads="1"/>
          </p:cNvSpPr>
          <p:nvPr/>
        </p:nvSpPr>
        <p:spPr bwMode="auto">
          <a:xfrm>
            <a:off x="0" y="1123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sp>
        <p:nvSpPr>
          <p:cNvPr id="18" name="Rectangle 17">
            <a:extLst>
              <a:ext uri="{FF2B5EF4-FFF2-40B4-BE49-F238E27FC236}">
                <a16:creationId xmlns:a16="http://schemas.microsoft.com/office/drawing/2014/main" id="{2A531B6A-3D56-F238-8590-8160001713BA}"/>
              </a:ext>
            </a:extLst>
          </p:cNvPr>
          <p:cNvSpPr>
            <a:spLocks noChangeArrowheads="1"/>
          </p:cNvSpPr>
          <p:nvPr/>
        </p:nvSpPr>
        <p:spPr bwMode="auto">
          <a:xfrm>
            <a:off x="0" y="1447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sp>
        <p:nvSpPr>
          <p:cNvPr id="19" name="Rectangle 18">
            <a:extLst>
              <a:ext uri="{FF2B5EF4-FFF2-40B4-BE49-F238E27FC236}">
                <a16:creationId xmlns:a16="http://schemas.microsoft.com/office/drawing/2014/main" id="{81AC8E76-16B5-D5F1-35A5-DF9C33705C4C}"/>
              </a:ext>
            </a:extLst>
          </p:cNvPr>
          <p:cNvSpPr>
            <a:spLocks noChangeArrowheads="1"/>
          </p:cNvSpPr>
          <p:nvPr/>
        </p:nvSpPr>
        <p:spPr bwMode="auto">
          <a:xfrm>
            <a:off x="0" y="1771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Tree>
    <p:extLst>
      <p:ext uri="{BB962C8B-B14F-4D97-AF65-F5344CB8AC3E}">
        <p14:creationId xmlns:p14="http://schemas.microsoft.com/office/powerpoint/2010/main" val="971723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353CDB86-443B-F61A-4F4F-4CD6714E46E2}"/>
              </a:ext>
            </a:extLst>
          </p:cNvPr>
          <p:cNvSpPr/>
          <p:nvPr/>
        </p:nvSpPr>
        <p:spPr>
          <a:xfrm>
            <a:off x="7287490" y="0"/>
            <a:ext cx="1856509" cy="5143500"/>
          </a:xfrm>
          <a:prstGeom prst="rect">
            <a:avLst/>
          </a:prstGeom>
          <a:solidFill>
            <a:srgbClr val="E6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B98CC46-72DE-4FFB-9C47-595509C424F5}"/>
              </a:ext>
            </a:extLst>
          </p:cNvPr>
          <p:cNvSpPr>
            <a:spLocks noGrp="1"/>
          </p:cNvSpPr>
          <p:nvPr>
            <p:ph type="title"/>
          </p:nvPr>
        </p:nvSpPr>
        <p:spPr>
          <a:xfrm>
            <a:off x="277738" y="136008"/>
            <a:ext cx="8229600" cy="857250"/>
          </a:xfrm>
        </p:spPr>
        <p:txBody>
          <a:bodyPr>
            <a:normAutofit/>
          </a:bodyPr>
          <a:lstStyle/>
          <a:p>
            <a:pPr algn="l"/>
            <a:r>
              <a:rPr lang="nl-NL" sz="2800" b="1">
                <a:solidFill>
                  <a:srgbClr val="E60000"/>
                </a:solidFill>
                <a:latin typeface="Ubuntu"/>
              </a:rPr>
              <a:t>Organisatie Stichting Hartekind</a:t>
            </a:r>
          </a:p>
        </p:txBody>
      </p:sp>
      <p:sp>
        <p:nvSpPr>
          <p:cNvPr id="3" name="Tijdelijke aanduiding voor inhoud 2">
            <a:extLst>
              <a:ext uri="{FF2B5EF4-FFF2-40B4-BE49-F238E27FC236}">
                <a16:creationId xmlns:a16="http://schemas.microsoft.com/office/drawing/2014/main" id="{C8737A51-03A0-4E84-BEEA-AD3AAF188241}"/>
              </a:ext>
            </a:extLst>
          </p:cNvPr>
          <p:cNvSpPr>
            <a:spLocks noGrp="1"/>
          </p:cNvSpPr>
          <p:nvPr>
            <p:ph idx="1"/>
          </p:nvPr>
        </p:nvSpPr>
        <p:spPr>
          <a:xfrm>
            <a:off x="457200" y="993258"/>
            <a:ext cx="6359236" cy="3727433"/>
          </a:xfrm>
        </p:spPr>
        <p:txBody>
          <a:bodyPr vert="horz" lIns="91440" tIns="45720" rIns="91440" bIns="45720" numCol="1" rtlCol="0" anchor="t">
            <a:normAutofit fontScale="92500" lnSpcReduction="10000"/>
          </a:bodyPr>
          <a:lstStyle/>
          <a:p>
            <a:pPr indent="-285750">
              <a:lnSpc>
                <a:spcPct val="150000"/>
              </a:lnSpc>
              <a:spcAft>
                <a:spcPts val="600"/>
              </a:spcAft>
              <a:buClr>
                <a:srgbClr val="D63D28"/>
              </a:buClr>
              <a:buSzPct val="135000"/>
              <a:buBlip>
                <a:blip r:embed="rId3"/>
              </a:buBlip>
            </a:pPr>
            <a:r>
              <a:rPr lang="en-US" sz="1400" dirty="0" err="1">
                <a:latin typeface="Ubuntu"/>
              </a:rPr>
              <a:t>Enige</a:t>
            </a:r>
            <a:r>
              <a:rPr lang="en-US" sz="1400" dirty="0">
                <a:latin typeface="Ubuntu"/>
              </a:rPr>
              <a:t> </a:t>
            </a:r>
            <a:r>
              <a:rPr lang="en-US" sz="1400" dirty="0" err="1">
                <a:latin typeface="Ubuntu"/>
              </a:rPr>
              <a:t>goede</a:t>
            </a:r>
            <a:r>
              <a:rPr lang="en-US" sz="1400" dirty="0">
                <a:latin typeface="Ubuntu"/>
              </a:rPr>
              <a:t> </a:t>
            </a:r>
            <a:r>
              <a:rPr lang="en-US" sz="1400" dirty="0" err="1">
                <a:latin typeface="Ubuntu"/>
              </a:rPr>
              <a:t>doel</a:t>
            </a:r>
            <a:r>
              <a:rPr lang="en-US" sz="1400" dirty="0">
                <a:latin typeface="Ubuntu"/>
              </a:rPr>
              <a:t> in Nederland </a:t>
            </a:r>
            <a:r>
              <a:rPr lang="en-US" sz="1400" dirty="0" err="1">
                <a:latin typeface="Ubuntu"/>
              </a:rPr>
              <a:t>voor</a:t>
            </a:r>
            <a:r>
              <a:rPr lang="en-US" sz="1400" dirty="0">
                <a:latin typeface="Ubuntu"/>
              </a:rPr>
              <a:t> </a:t>
            </a:r>
            <a:r>
              <a:rPr lang="en-US" sz="1400" dirty="0" err="1">
                <a:latin typeface="Ubuntu"/>
              </a:rPr>
              <a:t>kinderen</a:t>
            </a:r>
            <a:r>
              <a:rPr lang="en-US" sz="1400" dirty="0">
                <a:latin typeface="Ubuntu"/>
              </a:rPr>
              <a:t> met </a:t>
            </a:r>
            <a:r>
              <a:rPr lang="en-US" sz="1400" dirty="0" err="1">
                <a:latin typeface="Ubuntu"/>
              </a:rPr>
              <a:t>een</a:t>
            </a:r>
            <a:r>
              <a:rPr lang="en-US" sz="1400" dirty="0">
                <a:latin typeface="Ubuntu"/>
              </a:rPr>
              <a:t> </a:t>
            </a:r>
            <a:r>
              <a:rPr lang="en-US" sz="1400" dirty="0" err="1">
                <a:latin typeface="Ubuntu"/>
              </a:rPr>
              <a:t>hartafwijking</a:t>
            </a:r>
          </a:p>
          <a:p>
            <a:pPr indent="-285750">
              <a:lnSpc>
                <a:spcPct val="150000"/>
              </a:lnSpc>
              <a:spcAft>
                <a:spcPts val="600"/>
              </a:spcAft>
              <a:buClr>
                <a:srgbClr val="D63D28"/>
              </a:buClr>
              <a:buSzPct val="135000"/>
              <a:buBlip>
                <a:blip r:embed="rId3"/>
              </a:buBlip>
            </a:pPr>
            <a:r>
              <a:rPr lang="en-US" sz="1400" dirty="0">
                <a:latin typeface="Ubuntu"/>
              </a:rPr>
              <a:t>7 </a:t>
            </a:r>
            <a:r>
              <a:rPr lang="en-US" sz="1400" dirty="0" err="1">
                <a:latin typeface="Ubuntu"/>
              </a:rPr>
              <a:t>medewerkers</a:t>
            </a:r>
            <a:r>
              <a:rPr lang="en-US" sz="1400" dirty="0">
                <a:latin typeface="Ubuntu"/>
              </a:rPr>
              <a:t> in </a:t>
            </a:r>
            <a:r>
              <a:rPr lang="en-US" sz="1400" dirty="0" err="1">
                <a:latin typeface="Ubuntu"/>
              </a:rPr>
              <a:t>dienst</a:t>
            </a:r>
            <a:r>
              <a:rPr lang="en-US" sz="1400" dirty="0">
                <a:latin typeface="Ubuntu"/>
              </a:rPr>
              <a:t>, </a:t>
            </a:r>
            <a:r>
              <a:rPr lang="en-US" sz="1400" dirty="0" err="1">
                <a:latin typeface="Ubuntu"/>
              </a:rPr>
              <a:t>sinds</a:t>
            </a:r>
            <a:r>
              <a:rPr lang="en-US" sz="1400" dirty="0">
                <a:latin typeface="Ubuntu"/>
              </a:rPr>
              <a:t> </a:t>
            </a:r>
            <a:r>
              <a:rPr lang="en-US" sz="1400" dirty="0" err="1">
                <a:latin typeface="Ubuntu"/>
              </a:rPr>
              <a:t>kort</a:t>
            </a:r>
            <a:r>
              <a:rPr lang="en-US" sz="1400" dirty="0">
                <a:latin typeface="Ubuntu"/>
              </a:rPr>
              <a:t> met </a:t>
            </a:r>
            <a:r>
              <a:rPr lang="en-US" sz="1400" dirty="0" err="1">
                <a:latin typeface="Ubuntu"/>
              </a:rPr>
              <a:t>directeur</a:t>
            </a:r>
            <a:endParaRPr lang="en-US" sz="1400" dirty="0">
              <a:latin typeface="Ubuntu"/>
            </a:endParaRPr>
          </a:p>
          <a:p>
            <a:pPr indent="-285750">
              <a:lnSpc>
                <a:spcPct val="150000"/>
              </a:lnSpc>
              <a:spcAft>
                <a:spcPts val="600"/>
              </a:spcAft>
              <a:buClr>
                <a:srgbClr val="D63D28"/>
              </a:buClr>
              <a:buSzPct val="135000"/>
              <a:buBlip>
                <a:blip r:embed="rId3"/>
              </a:buBlip>
            </a:pPr>
            <a:r>
              <a:rPr lang="en-US" sz="1400" dirty="0">
                <a:latin typeface="Ubuntu"/>
              </a:rPr>
              <a:t>CBF </a:t>
            </a:r>
            <a:r>
              <a:rPr lang="en-US" sz="1400" dirty="0" err="1">
                <a:latin typeface="Ubuntu"/>
              </a:rPr>
              <a:t>erkend</a:t>
            </a:r>
            <a:r>
              <a:rPr lang="en-US" sz="1400" dirty="0">
                <a:latin typeface="Ubuntu"/>
              </a:rPr>
              <a:t> </a:t>
            </a:r>
            <a:r>
              <a:rPr lang="en-US" sz="1400" dirty="0" err="1">
                <a:latin typeface="Ubuntu"/>
              </a:rPr>
              <a:t>en</a:t>
            </a:r>
            <a:r>
              <a:rPr lang="en-US" sz="1400" dirty="0">
                <a:latin typeface="Ubuntu"/>
              </a:rPr>
              <a:t> ANBI</a:t>
            </a:r>
          </a:p>
          <a:p>
            <a:pPr indent="-285750">
              <a:lnSpc>
                <a:spcPct val="150000"/>
              </a:lnSpc>
              <a:spcAft>
                <a:spcPts val="600"/>
              </a:spcAft>
              <a:buClr>
                <a:srgbClr val="D63D28"/>
              </a:buClr>
              <a:buSzPct val="135000"/>
              <a:buBlip>
                <a:blip r:embed="rId3"/>
              </a:buBlip>
            </a:pPr>
            <a:r>
              <a:rPr lang="nl-NL" sz="1400" dirty="0">
                <a:latin typeface="Ubuntu"/>
              </a:rPr>
              <a:t>Meer dan 120 vrijwilligers</a:t>
            </a:r>
            <a:endParaRPr lang="en-US" sz="1400" dirty="0">
              <a:latin typeface="Ubuntu" panose="020B0504030602030204" pitchFamily="34" charset="0"/>
            </a:endParaRPr>
          </a:p>
          <a:p>
            <a:pPr indent="-285750">
              <a:lnSpc>
                <a:spcPct val="150000"/>
              </a:lnSpc>
              <a:spcAft>
                <a:spcPts val="600"/>
              </a:spcAft>
              <a:buClr>
                <a:srgbClr val="D63D28"/>
              </a:buClr>
              <a:buSzPct val="135000"/>
              <a:buBlip>
                <a:blip r:embed="rId3"/>
              </a:buBlip>
            </a:pPr>
            <a:r>
              <a:rPr lang="nl-NL" sz="1400" dirty="0">
                <a:latin typeface="Ubuntu"/>
              </a:rPr>
              <a:t>Ouderraad bestaande uit 17 ouders</a:t>
            </a:r>
          </a:p>
          <a:p>
            <a:pPr indent="-285750">
              <a:lnSpc>
                <a:spcPct val="150000"/>
              </a:lnSpc>
              <a:spcAft>
                <a:spcPts val="600"/>
              </a:spcAft>
              <a:buClr>
                <a:srgbClr val="D63D28"/>
              </a:buClr>
              <a:buSzPct val="135000"/>
              <a:buBlip>
                <a:blip r:embed="rId3"/>
              </a:buBlip>
            </a:pPr>
            <a:r>
              <a:rPr lang="nl-NL" sz="1400" dirty="0">
                <a:latin typeface="Ubuntu"/>
              </a:rPr>
              <a:t>Wetenschappelijke Adviesraad met 6 leden</a:t>
            </a:r>
          </a:p>
          <a:p>
            <a:pPr indent="-285750">
              <a:lnSpc>
                <a:spcPct val="150000"/>
              </a:lnSpc>
              <a:spcAft>
                <a:spcPts val="600"/>
              </a:spcAft>
              <a:buClr>
                <a:srgbClr val="D63D28"/>
              </a:buClr>
              <a:buSzPct val="135000"/>
              <a:buBlip>
                <a:blip r:embed="rId3"/>
              </a:buBlip>
            </a:pPr>
            <a:r>
              <a:rPr lang="nl-NL" sz="1400" dirty="0">
                <a:latin typeface="Ubuntu"/>
              </a:rPr>
              <a:t>Raad van Advies met 8 leden</a:t>
            </a:r>
          </a:p>
          <a:p>
            <a:pPr indent="-285750">
              <a:lnSpc>
                <a:spcPct val="150000"/>
              </a:lnSpc>
              <a:spcAft>
                <a:spcPts val="600"/>
              </a:spcAft>
              <a:buClr>
                <a:srgbClr val="D63D28"/>
              </a:buClr>
              <a:buSzPct val="135000"/>
              <a:buBlip>
                <a:blip r:embed="rId3"/>
              </a:buBlip>
            </a:pPr>
            <a:r>
              <a:rPr lang="nl-NL" sz="1400" dirty="0">
                <a:latin typeface="Ubuntu"/>
              </a:rPr>
              <a:t>Comité van Aanbeveling</a:t>
            </a:r>
          </a:p>
          <a:p>
            <a:pPr indent="-285750">
              <a:lnSpc>
                <a:spcPct val="150000"/>
              </a:lnSpc>
              <a:spcAft>
                <a:spcPts val="600"/>
              </a:spcAft>
              <a:buClr>
                <a:srgbClr val="D63D28"/>
              </a:buClr>
              <a:buSzPct val="135000"/>
              <a:buBlip>
                <a:blip r:embed="rId3"/>
              </a:buBlip>
            </a:pPr>
            <a:r>
              <a:rPr lang="nl-NL" sz="1400" dirty="0">
                <a:latin typeface="Ubuntu"/>
              </a:rPr>
              <a:t>Het bestuur van Stichting Hartekind is onbezoldigd </a:t>
            </a:r>
            <a:endParaRPr lang="nl-NL" sz="1400" dirty="0">
              <a:latin typeface="Ubuntu" panose="020B0504030602030204" pitchFamily="34" charset="0"/>
            </a:endParaRPr>
          </a:p>
          <a:p>
            <a:pPr indent="-285750">
              <a:lnSpc>
                <a:spcPct val="150000"/>
              </a:lnSpc>
              <a:spcAft>
                <a:spcPts val="600"/>
              </a:spcAft>
              <a:buClr>
                <a:srgbClr val="D63D28"/>
              </a:buClr>
              <a:buSzPct val="135000"/>
              <a:buBlip>
                <a:blip r:embed="rId3"/>
              </a:buBlip>
            </a:pPr>
            <a:endParaRPr lang="en-US" sz="1400">
              <a:latin typeface="Ubuntu" panose="020B0504030602030204" pitchFamily="34" charset="0"/>
            </a:endParaRPr>
          </a:p>
          <a:p>
            <a:pPr indent="-285750">
              <a:lnSpc>
                <a:spcPct val="150000"/>
              </a:lnSpc>
              <a:spcAft>
                <a:spcPts val="600"/>
              </a:spcAft>
              <a:buClr>
                <a:srgbClr val="D63D28"/>
              </a:buClr>
              <a:buSzPct val="135000"/>
              <a:buBlip>
                <a:blip r:embed="rId3"/>
              </a:buBlip>
            </a:pPr>
            <a:endParaRPr lang="en-US" sz="1400">
              <a:latin typeface="Ubuntu" panose="020B0504030602030204" pitchFamily="34" charset="0"/>
            </a:endParaRPr>
          </a:p>
          <a:p>
            <a:pPr indent="-285750">
              <a:lnSpc>
                <a:spcPct val="150000"/>
              </a:lnSpc>
              <a:spcAft>
                <a:spcPts val="600"/>
              </a:spcAft>
              <a:buClr>
                <a:srgbClr val="D63D28"/>
              </a:buClr>
              <a:buSzPct val="135000"/>
              <a:buBlip>
                <a:blip r:embed="rId3"/>
              </a:buBlip>
            </a:pPr>
            <a:endParaRPr lang="en-US" sz="1400">
              <a:latin typeface="Ubuntu" panose="020B0504030602030204" pitchFamily="34" charset="0"/>
            </a:endParaRPr>
          </a:p>
          <a:p>
            <a:pPr indent="-285750">
              <a:lnSpc>
                <a:spcPct val="150000"/>
              </a:lnSpc>
              <a:spcAft>
                <a:spcPts val="600"/>
              </a:spcAft>
              <a:buClr>
                <a:srgbClr val="D63D28"/>
              </a:buClr>
              <a:buSzPct val="135000"/>
              <a:buBlip>
                <a:blip r:embed="rId3"/>
              </a:buBlip>
            </a:pPr>
            <a:endParaRPr lang="en-US" sz="1400">
              <a:latin typeface="Ubuntu" panose="020B0504030602030204" pitchFamily="34" charset="0"/>
            </a:endParaRPr>
          </a:p>
          <a:p>
            <a:pPr marL="0" indent="0">
              <a:buNone/>
            </a:pPr>
            <a:endParaRPr lang="nl-NL" sz="1400">
              <a:latin typeface="Ubuntu" panose="020B0504030602030204" pitchFamily="34" charset="0"/>
            </a:endParaRPr>
          </a:p>
          <a:p>
            <a:pPr marL="0" indent="0">
              <a:buNone/>
            </a:pPr>
            <a:endParaRPr lang="nl-NL" sz="1400">
              <a:latin typeface="Ubuntu" panose="020B0504030602030204" pitchFamily="34" charset="0"/>
            </a:endParaRPr>
          </a:p>
        </p:txBody>
      </p:sp>
      <p:pic>
        <p:nvPicPr>
          <p:cNvPr id="7" name="Afbeelding 6" descr="Afbeelding met tekst&#10;&#10;Automatisch gegenereerde beschrijving">
            <a:extLst>
              <a:ext uri="{FF2B5EF4-FFF2-40B4-BE49-F238E27FC236}">
                <a16:creationId xmlns:a16="http://schemas.microsoft.com/office/drawing/2014/main" id="{FA4BFAAD-D6BA-EC0F-046B-AADE92BDDC3B}"/>
              </a:ext>
            </a:extLst>
          </p:cNvPr>
          <p:cNvPicPr>
            <a:picLocks noChangeAspect="1"/>
          </p:cNvPicPr>
          <p:nvPr/>
        </p:nvPicPr>
        <p:blipFill>
          <a:blip r:embed="rId4"/>
          <a:stretch>
            <a:fillRect/>
          </a:stretch>
        </p:blipFill>
        <p:spPr>
          <a:xfrm>
            <a:off x="7806061" y="4004603"/>
            <a:ext cx="873999" cy="1168211"/>
          </a:xfrm>
          <a:prstGeom prst="rect">
            <a:avLst/>
          </a:prstGeom>
        </p:spPr>
      </p:pic>
      <p:pic>
        <p:nvPicPr>
          <p:cNvPr id="6" name="Afbeelding 5">
            <a:extLst>
              <a:ext uri="{FF2B5EF4-FFF2-40B4-BE49-F238E27FC236}">
                <a16:creationId xmlns:a16="http://schemas.microsoft.com/office/drawing/2014/main" id="{74415EEC-053D-3528-A790-35AC03329E26}"/>
              </a:ext>
            </a:extLst>
          </p:cNvPr>
          <p:cNvPicPr>
            <a:picLocks noChangeAspect="1"/>
          </p:cNvPicPr>
          <p:nvPr/>
        </p:nvPicPr>
        <p:blipFill>
          <a:blip r:embed="rId5"/>
          <a:stretch>
            <a:fillRect/>
          </a:stretch>
        </p:blipFill>
        <p:spPr>
          <a:xfrm>
            <a:off x="4840389" y="1717625"/>
            <a:ext cx="1365196" cy="616540"/>
          </a:xfrm>
          <a:prstGeom prst="rect">
            <a:avLst/>
          </a:prstGeom>
        </p:spPr>
      </p:pic>
      <p:pic>
        <p:nvPicPr>
          <p:cNvPr id="8" name="Afbeelding 7" descr="Afbeelding met tekst, teken&#10;&#10;Automatisch gegenereerde beschrijving">
            <a:extLst>
              <a:ext uri="{FF2B5EF4-FFF2-40B4-BE49-F238E27FC236}">
                <a16:creationId xmlns:a16="http://schemas.microsoft.com/office/drawing/2014/main" id="{275D933C-52C3-9678-9CD7-CB2EC7748BEB}"/>
              </a:ext>
            </a:extLst>
          </p:cNvPr>
          <p:cNvPicPr>
            <a:picLocks noChangeAspect="1"/>
          </p:cNvPicPr>
          <p:nvPr/>
        </p:nvPicPr>
        <p:blipFill>
          <a:blip r:embed="rId6"/>
          <a:stretch>
            <a:fillRect/>
          </a:stretch>
        </p:blipFill>
        <p:spPr>
          <a:xfrm>
            <a:off x="7511820" y="3514538"/>
            <a:ext cx="1393775" cy="349739"/>
          </a:xfrm>
          <a:prstGeom prst="rect">
            <a:avLst/>
          </a:prstGeom>
        </p:spPr>
      </p:pic>
      <p:pic>
        <p:nvPicPr>
          <p:cNvPr id="5" name="Picture 2">
            <a:extLst>
              <a:ext uri="{FF2B5EF4-FFF2-40B4-BE49-F238E27FC236}">
                <a16:creationId xmlns:a16="http://schemas.microsoft.com/office/drawing/2014/main" id="{9B34077B-FEC1-C454-3D21-C39F1C1C1F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9468" y="122551"/>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5293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353CDB86-443B-F61A-4F4F-4CD6714E46E2}"/>
              </a:ext>
            </a:extLst>
          </p:cNvPr>
          <p:cNvSpPr/>
          <p:nvPr/>
        </p:nvSpPr>
        <p:spPr>
          <a:xfrm>
            <a:off x="7287490" y="0"/>
            <a:ext cx="1856509" cy="5143500"/>
          </a:xfrm>
          <a:prstGeom prst="rect">
            <a:avLst/>
          </a:prstGeom>
          <a:solidFill>
            <a:srgbClr val="E6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8B98CC46-72DE-4FFB-9C47-595509C424F5}"/>
              </a:ext>
            </a:extLst>
          </p:cNvPr>
          <p:cNvSpPr>
            <a:spLocks noGrp="1"/>
          </p:cNvSpPr>
          <p:nvPr>
            <p:ph type="title"/>
          </p:nvPr>
        </p:nvSpPr>
        <p:spPr>
          <a:xfrm>
            <a:off x="277738" y="136008"/>
            <a:ext cx="8229600" cy="857250"/>
          </a:xfrm>
        </p:spPr>
        <p:txBody>
          <a:bodyPr>
            <a:normAutofit/>
          </a:bodyPr>
          <a:lstStyle/>
          <a:p>
            <a:pPr algn="l"/>
            <a:r>
              <a:rPr lang="nl-NL" sz="2800" b="1" dirty="0">
                <a:solidFill>
                  <a:srgbClr val="E60000"/>
                </a:solidFill>
                <a:latin typeface="Ubuntu"/>
              </a:rPr>
              <a:t>Terugblik</a:t>
            </a:r>
          </a:p>
        </p:txBody>
      </p:sp>
      <p:pic>
        <p:nvPicPr>
          <p:cNvPr id="7" name="Afbeelding 6" descr="Afbeelding met tekst&#10;&#10;Automatisch gegenereerde beschrijving">
            <a:extLst>
              <a:ext uri="{FF2B5EF4-FFF2-40B4-BE49-F238E27FC236}">
                <a16:creationId xmlns:a16="http://schemas.microsoft.com/office/drawing/2014/main" id="{FA4BFAAD-D6BA-EC0F-046B-AADE92BDDC3B}"/>
              </a:ext>
            </a:extLst>
          </p:cNvPr>
          <p:cNvPicPr>
            <a:picLocks noChangeAspect="1"/>
          </p:cNvPicPr>
          <p:nvPr/>
        </p:nvPicPr>
        <p:blipFill>
          <a:blip r:embed="rId3"/>
          <a:stretch>
            <a:fillRect/>
          </a:stretch>
        </p:blipFill>
        <p:spPr>
          <a:xfrm>
            <a:off x="7806061" y="4004603"/>
            <a:ext cx="873999" cy="1168211"/>
          </a:xfrm>
          <a:prstGeom prst="rect">
            <a:avLst/>
          </a:prstGeom>
        </p:spPr>
      </p:pic>
      <p:pic>
        <p:nvPicPr>
          <p:cNvPr id="10" name="Afbeelding 9">
            <a:extLst>
              <a:ext uri="{FF2B5EF4-FFF2-40B4-BE49-F238E27FC236}">
                <a16:creationId xmlns:a16="http://schemas.microsoft.com/office/drawing/2014/main" id="{CD288DDE-B2B0-39D6-D120-2E97324EA445}"/>
              </a:ext>
            </a:extLst>
          </p:cNvPr>
          <p:cNvPicPr>
            <a:picLocks noChangeAspect="1"/>
          </p:cNvPicPr>
          <p:nvPr/>
        </p:nvPicPr>
        <p:blipFill>
          <a:blip r:embed="rId4"/>
          <a:stretch>
            <a:fillRect/>
          </a:stretch>
        </p:blipFill>
        <p:spPr>
          <a:xfrm>
            <a:off x="441010" y="1450458"/>
            <a:ext cx="3728708" cy="2419988"/>
          </a:xfrm>
          <a:prstGeom prst="rect">
            <a:avLst/>
          </a:prstGeom>
        </p:spPr>
      </p:pic>
      <p:pic>
        <p:nvPicPr>
          <p:cNvPr id="13" name="Afbeelding 12">
            <a:extLst>
              <a:ext uri="{FF2B5EF4-FFF2-40B4-BE49-F238E27FC236}">
                <a16:creationId xmlns:a16="http://schemas.microsoft.com/office/drawing/2014/main" id="{9E8A1A98-49F9-A85B-62AE-4B5912BC7FDA}"/>
              </a:ext>
            </a:extLst>
          </p:cNvPr>
          <p:cNvPicPr>
            <a:picLocks noChangeAspect="1"/>
          </p:cNvPicPr>
          <p:nvPr/>
        </p:nvPicPr>
        <p:blipFill>
          <a:blip r:embed="rId5"/>
          <a:stretch>
            <a:fillRect/>
          </a:stretch>
        </p:blipFill>
        <p:spPr>
          <a:xfrm>
            <a:off x="4524153" y="724522"/>
            <a:ext cx="2456121" cy="3694456"/>
          </a:xfrm>
          <a:prstGeom prst="rect">
            <a:avLst/>
          </a:prstGeom>
        </p:spPr>
      </p:pic>
      <p:pic>
        <p:nvPicPr>
          <p:cNvPr id="5" name="Afbeelding 4" descr="Afbeelding met tekst, teken&#10;&#10;Automatisch gegenereerde beschrijving">
            <a:extLst>
              <a:ext uri="{FF2B5EF4-FFF2-40B4-BE49-F238E27FC236}">
                <a16:creationId xmlns:a16="http://schemas.microsoft.com/office/drawing/2014/main" id="{DC571184-CA13-C3C5-D29B-6DE6C4A8D6B8}"/>
              </a:ext>
            </a:extLst>
          </p:cNvPr>
          <p:cNvPicPr>
            <a:picLocks noChangeAspect="1"/>
          </p:cNvPicPr>
          <p:nvPr/>
        </p:nvPicPr>
        <p:blipFill>
          <a:blip r:embed="rId6"/>
          <a:stretch>
            <a:fillRect/>
          </a:stretch>
        </p:blipFill>
        <p:spPr>
          <a:xfrm>
            <a:off x="7511820" y="3514538"/>
            <a:ext cx="1393775" cy="349739"/>
          </a:xfrm>
          <a:prstGeom prst="rect">
            <a:avLst/>
          </a:prstGeom>
        </p:spPr>
      </p:pic>
      <p:pic>
        <p:nvPicPr>
          <p:cNvPr id="3" name="Picture 2">
            <a:extLst>
              <a:ext uri="{FF2B5EF4-FFF2-40B4-BE49-F238E27FC236}">
                <a16:creationId xmlns:a16="http://schemas.microsoft.com/office/drawing/2014/main" id="{52FDB390-BDA6-A37E-E83C-0A074C7467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9468" y="122551"/>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066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102753_DOOR_Slides PNO Zorg2.jpg"/>
          <p:cNvPicPr>
            <a:picLocks noChangeAspect="1"/>
          </p:cNvPicPr>
          <p:nvPr/>
        </p:nvPicPr>
        <p:blipFill rotWithShape="1">
          <a:blip r:embed="rId3">
            <a:extLst>
              <a:ext uri="{28A0092B-C50C-407E-A947-70E740481C1C}">
                <a14:useLocalDpi xmlns:a14="http://schemas.microsoft.com/office/drawing/2010/main" val="0"/>
              </a:ext>
            </a:extLst>
          </a:blip>
          <a:srcRect r="33445"/>
          <a:stretch/>
        </p:blipFill>
        <p:spPr>
          <a:xfrm>
            <a:off x="13833" y="1218"/>
            <a:ext cx="6294309" cy="5129437"/>
          </a:xfrm>
          <a:prstGeom prst="rect">
            <a:avLst/>
          </a:prstGeom>
        </p:spPr>
      </p:pic>
      <p:sp>
        <p:nvSpPr>
          <p:cNvPr id="10" name="Ovaal 9">
            <a:extLst>
              <a:ext uri="{FF2B5EF4-FFF2-40B4-BE49-F238E27FC236}">
                <a16:creationId xmlns:a16="http://schemas.microsoft.com/office/drawing/2014/main" id="{61D5A515-B113-98F8-0E54-73AF64D17E3C}"/>
              </a:ext>
            </a:extLst>
          </p:cNvPr>
          <p:cNvSpPr/>
          <p:nvPr/>
        </p:nvSpPr>
        <p:spPr>
          <a:xfrm>
            <a:off x="8162454" y="4145726"/>
            <a:ext cx="981139" cy="971067"/>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Afbeelding 11">
            <a:extLst>
              <a:ext uri="{FF2B5EF4-FFF2-40B4-BE49-F238E27FC236}">
                <a16:creationId xmlns:a16="http://schemas.microsoft.com/office/drawing/2014/main" id="{9B671703-319B-EAF0-75BF-1AF738961EF6}"/>
              </a:ext>
            </a:extLst>
          </p:cNvPr>
          <p:cNvPicPr>
            <a:picLocks noChangeAspect="1"/>
          </p:cNvPicPr>
          <p:nvPr/>
        </p:nvPicPr>
        <p:blipFill>
          <a:blip r:embed="rId4"/>
          <a:stretch>
            <a:fillRect/>
          </a:stretch>
        </p:blipFill>
        <p:spPr>
          <a:xfrm>
            <a:off x="8356179" y="4237587"/>
            <a:ext cx="588248" cy="787347"/>
          </a:xfrm>
          <a:prstGeom prst="rect">
            <a:avLst/>
          </a:prstGeom>
        </p:spPr>
      </p:pic>
      <p:pic>
        <p:nvPicPr>
          <p:cNvPr id="2" name="Afbeelding 1" descr="Afbeelding met persoon, binnen, vasthouden, klein&#10;&#10;Automatisch gegenereerde beschrijving">
            <a:extLst>
              <a:ext uri="{FF2B5EF4-FFF2-40B4-BE49-F238E27FC236}">
                <a16:creationId xmlns:a16="http://schemas.microsoft.com/office/drawing/2014/main" id="{7B99E840-C827-1778-28F0-FC07E9EC80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8550" y="-8546"/>
            <a:ext cx="2835450" cy="5160592"/>
          </a:xfrm>
          <a:prstGeom prst="rect">
            <a:avLst/>
          </a:prstGeom>
        </p:spPr>
      </p:pic>
      <p:sp>
        <p:nvSpPr>
          <p:cNvPr id="15" name="Tekstvak 14">
            <a:extLst>
              <a:ext uri="{FF2B5EF4-FFF2-40B4-BE49-F238E27FC236}">
                <a16:creationId xmlns:a16="http://schemas.microsoft.com/office/drawing/2014/main" id="{80FF2123-D67A-03C3-DB6B-98C6758D0AAF}"/>
              </a:ext>
            </a:extLst>
          </p:cNvPr>
          <p:cNvSpPr txBox="1"/>
          <p:nvPr/>
        </p:nvSpPr>
        <p:spPr>
          <a:xfrm>
            <a:off x="2417780" y="1330207"/>
            <a:ext cx="3442252" cy="307777"/>
          </a:xfrm>
          <a:prstGeom prst="rect">
            <a:avLst/>
          </a:prstGeom>
          <a:noFill/>
        </p:spPr>
        <p:txBody>
          <a:bodyPr wrap="square" rtlCol="0">
            <a:spAutoFit/>
          </a:bodyPr>
          <a:lstStyle/>
          <a:p>
            <a:pPr algn="ctr"/>
            <a:endParaRPr lang="nl-NL" sz="1400">
              <a:solidFill>
                <a:schemeClr val="tx1">
                  <a:lumMod val="65000"/>
                  <a:lumOff val="35000"/>
                </a:schemeClr>
              </a:solidFill>
              <a:latin typeface="VAG Rounded Std Thin" panose="020F0402020204020204" pitchFamily="34" charset="0"/>
            </a:endParaRPr>
          </a:p>
        </p:txBody>
      </p:sp>
    </p:spTree>
    <p:extLst>
      <p:ext uri="{BB962C8B-B14F-4D97-AF65-F5344CB8AC3E}">
        <p14:creationId xmlns:p14="http://schemas.microsoft.com/office/powerpoint/2010/main" val="4242886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353CDB86-443B-F61A-4F4F-4CD6714E46E2}"/>
              </a:ext>
            </a:extLst>
          </p:cNvPr>
          <p:cNvSpPr/>
          <p:nvPr/>
        </p:nvSpPr>
        <p:spPr>
          <a:xfrm>
            <a:off x="7287490" y="0"/>
            <a:ext cx="1856509" cy="5143500"/>
          </a:xfrm>
          <a:prstGeom prst="rect">
            <a:avLst/>
          </a:prstGeom>
          <a:solidFill>
            <a:srgbClr val="E6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B98CC46-72DE-4FFB-9C47-595509C424F5}"/>
              </a:ext>
            </a:extLst>
          </p:cNvPr>
          <p:cNvSpPr>
            <a:spLocks noGrp="1"/>
          </p:cNvSpPr>
          <p:nvPr>
            <p:ph type="title"/>
          </p:nvPr>
        </p:nvSpPr>
        <p:spPr>
          <a:xfrm>
            <a:off x="277738" y="136008"/>
            <a:ext cx="8229600" cy="857250"/>
          </a:xfrm>
        </p:spPr>
        <p:txBody>
          <a:bodyPr>
            <a:normAutofit/>
          </a:bodyPr>
          <a:lstStyle/>
          <a:p>
            <a:pPr algn="l"/>
            <a:r>
              <a:rPr lang="nl-NL" sz="2800" b="1">
                <a:solidFill>
                  <a:srgbClr val="E60000"/>
                </a:solidFill>
                <a:latin typeface="Ubuntu"/>
              </a:rPr>
              <a:t>Waar staan we nu?</a:t>
            </a:r>
          </a:p>
        </p:txBody>
      </p:sp>
      <p:pic>
        <p:nvPicPr>
          <p:cNvPr id="7" name="Afbeelding 6" descr="Afbeelding met tekst&#10;&#10;Automatisch gegenereerde beschrijving">
            <a:extLst>
              <a:ext uri="{FF2B5EF4-FFF2-40B4-BE49-F238E27FC236}">
                <a16:creationId xmlns:a16="http://schemas.microsoft.com/office/drawing/2014/main" id="{FA4BFAAD-D6BA-EC0F-046B-AADE92BDDC3B}"/>
              </a:ext>
            </a:extLst>
          </p:cNvPr>
          <p:cNvPicPr>
            <a:picLocks noChangeAspect="1"/>
          </p:cNvPicPr>
          <p:nvPr/>
        </p:nvPicPr>
        <p:blipFill>
          <a:blip r:embed="rId3"/>
          <a:stretch>
            <a:fillRect/>
          </a:stretch>
        </p:blipFill>
        <p:spPr>
          <a:xfrm>
            <a:off x="7806061" y="4004603"/>
            <a:ext cx="873999" cy="1168211"/>
          </a:xfrm>
          <a:prstGeom prst="rect">
            <a:avLst/>
          </a:prstGeom>
        </p:spPr>
      </p:pic>
      <p:pic>
        <p:nvPicPr>
          <p:cNvPr id="28" name="Afbeelding 27">
            <a:extLst>
              <a:ext uri="{FF2B5EF4-FFF2-40B4-BE49-F238E27FC236}">
                <a16:creationId xmlns:a16="http://schemas.microsoft.com/office/drawing/2014/main" id="{2BE29668-8307-77A3-EB79-B0B889BD478E}"/>
              </a:ext>
            </a:extLst>
          </p:cNvPr>
          <p:cNvPicPr>
            <a:picLocks noChangeAspect="1"/>
          </p:cNvPicPr>
          <p:nvPr/>
        </p:nvPicPr>
        <p:blipFill>
          <a:blip r:embed="rId4"/>
          <a:stretch>
            <a:fillRect/>
          </a:stretch>
        </p:blipFill>
        <p:spPr>
          <a:xfrm>
            <a:off x="166815" y="1033573"/>
            <a:ext cx="6818387" cy="3644311"/>
          </a:xfrm>
          <a:prstGeom prst="rect">
            <a:avLst/>
          </a:prstGeom>
        </p:spPr>
      </p:pic>
      <p:sp>
        <p:nvSpPr>
          <p:cNvPr id="4" name="Tekstvak 3">
            <a:extLst>
              <a:ext uri="{FF2B5EF4-FFF2-40B4-BE49-F238E27FC236}">
                <a16:creationId xmlns:a16="http://schemas.microsoft.com/office/drawing/2014/main" id="{B0312DD9-7FBD-BA78-2B24-A30B31E56AA2}"/>
              </a:ext>
            </a:extLst>
          </p:cNvPr>
          <p:cNvSpPr txBox="1"/>
          <p:nvPr/>
        </p:nvSpPr>
        <p:spPr>
          <a:xfrm>
            <a:off x="5861957" y="1698171"/>
            <a:ext cx="898072" cy="369332"/>
          </a:xfrm>
          <a:prstGeom prst="rect">
            <a:avLst/>
          </a:prstGeom>
          <a:noFill/>
        </p:spPr>
        <p:txBody>
          <a:bodyPr wrap="square" rtlCol="0">
            <a:spAutoFit/>
          </a:bodyPr>
          <a:lstStyle/>
          <a:p>
            <a:r>
              <a:rPr lang="nl-NL"/>
              <a:t>90%</a:t>
            </a:r>
          </a:p>
        </p:txBody>
      </p:sp>
      <p:pic>
        <p:nvPicPr>
          <p:cNvPr id="5" name="Afbeelding 4" descr="Afbeelding met tekst, teken&#10;&#10;Automatisch gegenereerde beschrijving">
            <a:extLst>
              <a:ext uri="{FF2B5EF4-FFF2-40B4-BE49-F238E27FC236}">
                <a16:creationId xmlns:a16="http://schemas.microsoft.com/office/drawing/2014/main" id="{142B3BAD-CD48-E25F-345C-BD9E826FE251}"/>
              </a:ext>
            </a:extLst>
          </p:cNvPr>
          <p:cNvPicPr>
            <a:picLocks noChangeAspect="1"/>
          </p:cNvPicPr>
          <p:nvPr/>
        </p:nvPicPr>
        <p:blipFill>
          <a:blip r:embed="rId5"/>
          <a:stretch>
            <a:fillRect/>
          </a:stretch>
        </p:blipFill>
        <p:spPr>
          <a:xfrm>
            <a:off x="7511820" y="3514538"/>
            <a:ext cx="1393775" cy="349739"/>
          </a:xfrm>
          <a:prstGeom prst="rect">
            <a:avLst/>
          </a:prstGeom>
        </p:spPr>
      </p:pic>
      <p:pic>
        <p:nvPicPr>
          <p:cNvPr id="3" name="Picture 2">
            <a:extLst>
              <a:ext uri="{FF2B5EF4-FFF2-40B4-BE49-F238E27FC236}">
                <a16:creationId xmlns:a16="http://schemas.microsoft.com/office/drawing/2014/main" id="{A03D7B38-FE29-7AC8-D6E6-3795E4E010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9468" y="122551"/>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3535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353CDB86-443B-F61A-4F4F-4CD6714E46E2}"/>
              </a:ext>
            </a:extLst>
          </p:cNvPr>
          <p:cNvSpPr/>
          <p:nvPr/>
        </p:nvSpPr>
        <p:spPr>
          <a:xfrm>
            <a:off x="7287490" y="0"/>
            <a:ext cx="1856509" cy="5143500"/>
          </a:xfrm>
          <a:prstGeom prst="rect">
            <a:avLst/>
          </a:prstGeom>
          <a:solidFill>
            <a:srgbClr val="E6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B98CC46-72DE-4FFB-9C47-595509C424F5}"/>
              </a:ext>
            </a:extLst>
          </p:cNvPr>
          <p:cNvSpPr>
            <a:spLocks noGrp="1"/>
          </p:cNvSpPr>
          <p:nvPr>
            <p:ph type="title"/>
          </p:nvPr>
        </p:nvSpPr>
        <p:spPr>
          <a:xfrm>
            <a:off x="277738" y="136008"/>
            <a:ext cx="8229600" cy="857250"/>
          </a:xfrm>
        </p:spPr>
        <p:txBody>
          <a:bodyPr>
            <a:normAutofit/>
          </a:bodyPr>
          <a:lstStyle/>
          <a:p>
            <a:pPr algn="l"/>
            <a:r>
              <a:rPr lang="nl-NL" sz="2800" b="1">
                <a:solidFill>
                  <a:srgbClr val="E60000"/>
                </a:solidFill>
                <a:latin typeface="Ubuntu"/>
              </a:rPr>
              <a:t>Tikkiering</a:t>
            </a:r>
          </a:p>
        </p:txBody>
      </p:sp>
      <p:sp>
        <p:nvSpPr>
          <p:cNvPr id="3" name="Tijdelijke aanduiding voor inhoud 2">
            <a:extLst>
              <a:ext uri="{FF2B5EF4-FFF2-40B4-BE49-F238E27FC236}">
                <a16:creationId xmlns:a16="http://schemas.microsoft.com/office/drawing/2014/main" id="{C8737A51-03A0-4E84-BEEA-AD3AAF188241}"/>
              </a:ext>
            </a:extLst>
          </p:cNvPr>
          <p:cNvSpPr>
            <a:spLocks noGrp="1"/>
          </p:cNvSpPr>
          <p:nvPr>
            <p:ph idx="1"/>
          </p:nvPr>
        </p:nvSpPr>
        <p:spPr>
          <a:xfrm>
            <a:off x="457200" y="993258"/>
            <a:ext cx="3435531" cy="3727433"/>
          </a:xfrm>
        </p:spPr>
        <p:txBody>
          <a:bodyPr numCol="1">
            <a:normAutofit fontScale="92500"/>
          </a:bodyPr>
          <a:lstStyle/>
          <a:p>
            <a:pPr indent="-285750">
              <a:lnSpc>
                <a:spcPct val="150000"/>
              </a:lnSpc>
              <a:spcAft>
                <a:spcPts val="600"/>
              </a:spcAft>
              <a:buClr>
                <a:srgbClr val="D63D28"/>
              </a:buClr>
              <a:buSzPct val="135000"/>
              <a:buBlip>
                <a:blip r:embed="rId3"/>
              </a:buBlip>
            </a:pPr>
            <a:r>
              <a:rPr lang="nl-NL" sz="1400">
                <a:latin typeface="Ubuntu"/>
              </a:rPr>
              <a:t>helpt hartekinderen hun ervaringen in het ziekenhuis te verwerken</a:t>
            </a:r>
            <a:r>
              <a:rPr lang="nl-NL" sz="1400">
                <a:ea typeface="+mn-lt"/>
                <a:cs typeface="+mn-lt"/>
              </a:rPr>
              <a:t> </a:t>
            </a:r>
          </a:p>
          <a:p>
            <a:pPr indent="-285750">
              <a:lnSpc>
                <a:spcPct val="150000"/>
              </a:lnSpc>
              <a:spcAft>
                <a:spcPts val="600"/>
              </a:spcAft>
              <a:buClr>
                <a:srgbClr val="D63D28"/>
              </a:buClr>
              <a:buSzPct val="135000"/>
              <a:buBlip>
                <a:blip r:embed="rId3"/>
              </a:buBlip>
            </a:pPr>
            <a:r>
              <a:rPr lang="nl-NL" sz="1400">
                <a:latin typeface="Ubuntu"/>
              </a:rPr>
              <a:t>beloont hartekinderen voor hun moed, kracht en doorzettingsvermogen</a:t>
            </a:r>
          </a:p>
          <a:p>
            <a:pPr indent="-285750">
              <a:lnSpc>
                <a:spcPct val="150000"/>
              </a:lnSpc>
              <a:spcAft>
                <a:spcPts val="600"/>
              </a:spcAft>
              <a:buClr>
                <a:srgbClr val="D63D28"/>
              </a:buClr>
              <a:buSzPct val="135000"/>
              <a:buBlip>
                <a:blip r:embed="rId3"/>
              </a:buBlip>
            </a:pPr>
            <a:r>
              <a:rPr lang="nl-NL" sz="1400">
                <a:latin typeface="Ubuntu"/>
              </a:rPr>
              <a:t>maakt het voor hartekinderen makkelijker om te praten over ervaringen</a:t>
            </a:r>
          </a:p>
          <a:p>
            <a:pPr indent="-285750">
              <a:lnSpc>
                <a:spcPct val="150000"/>
              </a:lnSpc>
              <a:spcAft>
                <a:spcPts val="600"/>
              </a:spcAft>
              <a:buClr>
                <a:srgbClr val="D63D28"/>
              </a:buClr>
              <a:buSzPct val="135000"/>
              <a:buBlip>
                <a:blip r:embed="rId3"/>
              </a:buBlip>
            </a:pPr>
            <a:r>
              <a:rPr lang="nl-NL" sz="1400">
                <a:latin typeface="Ubuntu"/>
              </a:rPr>
              <a:t>maakt de behandelingen zichtbaar en brengt zo meer begrip bij vrienden en familie</a:t>
            </a:r>
          </a:p>
          <a:p>
            <a:pPr indent="-285750">
              <a:lnSpc>
                <a:spcPct val="150000"/>
              </a:lnSpc>
              <a:spcAft>
                <a:spcPts val="600"/>
              </a:spcAft>
              <a:buClr>
                <a:srgbClr val="D63D28"/>
              </a:buClr>
              <a:buSzPct val="135000"/>
              <a:buBlip>
                <a:blip r:embed="rId3"/>
              </a:buBlip>
            </a:pPr>
            <a:endParaRPr lang="nl-NL" sz="1400">
              <a:latin typeface="Ubuntu"/>
            </a:endParaRPr>
          </a:p>
          <a:p>
            <a:pPr indent="-285750">
              <a:lnSpc>
                <a:spcPct val="150000"/>
              </a:lnSpc>
              <a:spcAft>
                <a:spcPts val="600"/>
              </a:spcAft>
              <a:buClr>
                <a:srgbClr val="D63D28"/>
              </a:buClr>
              <a:buSzPct val="135000"/>
              <a:buBlip>
                <a:blip r:embed="rId3"/>
              </a:buBlip>
            </a:pPr>
            <a:endParaRPr lang="nl-NL" sz="1400">
              <a:latin typeface="Ubuntu"/>
            </a:endParaRPr>
          </a:p>
          <a:p>
            <a:pPr indent="-285750">
              <a:lnSpc>
                <a:spcPct val="150000"/>
              </a:lnSpc>
              <a:spcAft>
                <a:spcPts val="600"/>
              </a:spcAft>
              <a:buClr>
                <a:srgbClr val="D63D28"/>
              </a:buClr>
              <a:buSzPct val="135000"/>
              <a:buBlip>
                <a:blip r:embed="rId3"/>
              </a:buBlip>
            </a:pPr>
            <a:endParaRPr lang="en-US" sz="1400">
              <a:latin typeface="Ubuntu" panose="020B0504030602030204" pitchFamily="34" charset="0"/>
            </a:endParaRPr>
          </a:p>
          <a:p>
            <a:pPr marL="0" indent="0">
              <a:buNone/>
            </a:pPr>
            <a:endParaRPr lang="nl-NL" sz="1400">
              <a:latin typeface="Ubuntu" panose="020B0504030602030204" pitchFamily="34" charset="0"/>
            </a:endParaRPr>
          </a:p>
          <a:p>
            <a:pPr marL="0" indent="0">
              <a:buNone/>
            </a:pPr>
            <a:endParaRPr lang="nl-NL" sz="1400">
              <a:latin typeface="Ubuntu" panose="020B0504030602030204" pitchFamily="34" charset="0"/>
            </a:endParaRPr>
          </a:p>
        </p:txBody>
      </p:sp>
      <p:pic>
        <p:nvPicPr>
          <p:cNvPr id="7" name="Afbeelding 6" descr="Afbeelding met tekst&#10;&#10;Automatisch gegenereerde beschrijving">
            <a:extLst>
              <a:ext uri="{FF2B5EF4-FFF2-40B4-BE49-F238E27FC236}">
                <a16:creationId xmlns:a16="http://schemas.microsoft.com/office/drawing/2014/main" id="{FA4BFAAD-D6BA-EC0F-046B-AADE92BDDC3B}"/>
              </a:ext>
            </a:extLst>
          </p:cNvPr>
          <p:cNvPicPr>
            <a:picLocks noChangeAspect="1"/>
          </p:cNvPicPr>
          <p:nvPr/>
        </p:nvPicPr>
        <p:blipFill>
          <a:blip r:embed="rId4"/>
          <a:stretch>
            <a:fillRect/>
          </a:stretch>
        </p:blipFill>
        <p:spPr>
          <a:xfrm>
            <a:off x="7806061" y="4004603"/>
            <a:ext cx="873999" cy="1168211"/>
          </a:xfrm>
          <a:prstGeom prst="rect">
            <a:avLst/>
          </a:prstGeom>
        </p:spPr>
      </p:pic>
      <p:pic>
        <p:nvPicPr>
          <p:cNvPr id="5" name="Picture 2">
            <a:extLst>
              <a:ext uri="{FF2B5EF4-FFF2-40B4-BE49-F238E27FC236}">
                <a16:creationId xmlns:a16="http://schemas.microsoft.com/office/drawing/2014/main" id="{E7CDFDEC-C524-7CFB-3037-3B7E8B47F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931" t="-124" r="26720" b="124"/>
          <a:stretch/>
        </p:blipFill>
        <p:spPr bwMode="auto">
          <a:xfrm>
            <a:off x="3898377" y="-1"/>
            <a:ext cx="3398043" cy="5145691"/>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A8E9A2A-7986-7BFC-95A9-363AC24218D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1889" b="80889" l="10313" r="66250">
                        <a14:foregroundMark x1="34313" y1="31333" x2="13813" y2="44556"/>
                        <a14:foregroundMark x1="13813" y1="44556" x2="10500" y2="52333"/>
                        <a14:foregroundMark x1="10500" y1="52333" x2="10313" y2="63444"/>
                        <a14:foregroundMark x1="11750" y1="47556" x2="10875" y2="52111"/>
                        <a14:foregroundMark x1="15687" y1="52111" x2="38625" y2="49889"/>
                        <a14:foregroundMark x1="38625" y1="49889" x2="57375" y2="50222"/>
                        <a14:foregroundMark x1="58625" y1="52667" x2="23500" y2="50556"/>
                        <a14:foregroundMark x1="19000" y1="54222" x2="41813" y2="52778"/>
                        <a14:foregroundMark x1="41813" y1="52778" x2="47438" y2="53000"/>
                        <a14:foregroundMark x1="60000" y1="53111" x2="60188" y2="54889"/>
                        <a14:foregroundMark x1="57813" y1="62556" x2="17250" y2="62222"/>
                        <a14:foregroundMark x1="11375" y1="49333" x2="11063" y2="50556"/>
                        <a14:foregroundMark x1="64438" y1="55222" x2="63750" y2="61667"/>
                        <a14:foregroundMark x1="65125" y1="52111" x2="54250" y2="38778"/>
                        <a14:foregroundMark x1="54250" y1="38778" x2="48750" y2="35889"/>
                        <a14:foregroundMark x1="46750" y1="31889" x2="55813" y2="35889"/>
                        <a14:foregroundMark x1="15687" y1="41111" x2="14438" y2="43222"/>
                        <a14:foregroundMark x1="64000" y1="46667" x2="66250" y2="55667"/>
                        <a14:foregroundMark x1="66250" y1="55667" x2="66250" y2="58778"/>
                        <a14:foregroundMark x1="65000" y1="49111" x2="66188" y2="53556"/>
                        <a14:foregroundMark x1="65875" y1="63444" x2="65875" y2="63444"/>
                        <a14:foregroundMark x1="64625" y1="68444" x2="64625" y2="68444"/>
                        <a14:foregroundMark x1="62938" y1="71667" x2="62938" y2="71667"/>
                        <a14:foregroundMark x1="61563" y1="73889" x2="61563" y2="73889"/>
                        <a14:foregroundMark x1="57625" y1="77222" x2="57625" y2="77222"/>
                        <a14:foregroundMark x1="55188" y1="78778" x2="55188" y2="78778"/>
                        <a14:foregroundMark x1="54438" y1="79444" x2="54438" y2="79444"/>
                        <a14:foregroundMark x1="53500" y1="79778" x2="53500" y2="79778"/>
                        <a14:foregroundMark x1="51505" y1="80605" x2="45375" y2="80889"/>
                        <a14:foregroundMark x1="52438" y1="80222" x2="61750" y2="68889"/>
                        <a14:foregroundMark x1="61750" y1="68889" x2="65438" y2="61556"/>
                        <a14:foregroundMark x1="65438" y1="61556" x2="66063" y2="59111"/>
                        <a14:backgroundMark x1="52563" y1="81000" x2="51750" y2="81222"/>
                      </a14:backgroundRemoval>
                    </a14:imgEffect>
                  </a14:imgLayer>
                </a14:imgProps>
              </a:ext>
            </a:extLst>
          </a:blip>
          <a:srcRect l="7549" t="26841" r="31667" b="13377"/>
          <a:stretch/>
        </p:blipFill>
        <p:spPr>
          <a:xfrm>
            <a:off x="4211802" y="3153661"/>
            <a:ext cx="2549867" cy="1411776"/>
          </a:xfrm>
          <a:prstGeom prst="rect">
            <a:avLst/>
          </a:prstGeom>
        </p:spPr>
      </p:pic>
      <p:pic>
        <p:nvPicPr>
          <p:cNvPr id="8" name="Afbeelding 7" descr="Afbeelding met tekst, teken&#10;&#10;Automatisch gegenereerde beschrijving">
            <a:extLst>
              <a:ext uri="{FF2B5EF4-FFF2-40B4-BE49-F238E27FC236}">
                <a16:creationId xmlns:a16="http://schemas.microsoft.com/office/drawing/2014/main" id="{339D75A6-6DA9-0BF9-684C-48A2FABBB92C}"/>
              </a:ext>
            </a:extLst>
          </p:cNvPr>
          <p:cNvPicPr>
            <a:picLocks noChangeAspect="1"/>
          </p:cNvPicPr>
          <p:nvPr/>
        </p:nvPicPr>
        <p:blipFill>
          <a:blip r:embed="rId8"/>
          <a:stretch>
            <a:fillRect/>
          </a:stretch>
        </p:blipFill>
        <p:spPr>
          <a:xfrm>
            <a:off x="7511820" y="3514538"/>
            <a:ext cx="1393775" cy="349739"/>
          </a:xfrm>
          <a:prstGeom prst="rect">
            <a:avLst/>
          </a:prstGeom>
        </p:spPr>
      </p:pic>
      <p:pic>
        <p:nvPicPr>
          <p:cNvPr id="4" name="Picture 2">
            <a:extLst>
              <a:ext uri="{FF2B5EF4-FFF2-40B4-BE49-F238E27FC236}">
                <a16:creationId xmlns:a16="http://schemas.microsoft.com/office/drawing/2014/main" id="{6FA83029-73C5-5FDF-11F5-C22A4A2EEE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9468" y="122551"/>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6878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353CDB86-443B-F61A-4F4F-4CD6714E46E2}"/>
              </a:ext>
            </a:extLst>
          </p:cNvPr>
          <p:cNvSpPr/>
          <p:nvPr/>
        </p:nvSpPr>
        <p:spPr>
          <a:xfrm>
            <a:off x="7287490" y="0"/>
            <a:ext cx="1856509" cy="5143500"/>
          </a:xfrm>
          <a:prstGeom prst="rect">
            <a:avLst/>
          </a:prstGeom>
          <a:solidFill>
            <a:srgbClr val="E6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B98CC46-72DE-4FFB-9C47-595509C424F5}"/>
              </a:ext>
            </a:extLst>
          </p:cNvPr>
          <p:cNvSpPr>
            <a:spLocks noGrp="1"/>
          </p:cNvSpPr>
          <p:nvPr>
            <p:ph type="title"/>
          </p:nvPr>
        </p:nvSpPr>
        <p:spPr>
          <a:xfrm>
            <a:off x="314441" y="398164"/>
            <a:ext cx="7160004" cy="857250"/>
          </a:xfrm>
        </p:spPr>
        <p:txBody>
          <a:bodyPr>
            <a:normAutofit fontScale="90000"/>
          </a:bodyPr>
          <a:lstStyle/>
          <a:p>
            <a:pPr algn="l"/>
            <a:r>
              <a:rPr lang="nl-NL" sz="2800" b="1">
                <a:solidFill>
                  <a:srgbClr val="E60000"/>
                </a:solidFill>
                <a:latin typeface="Ubuntu"/>
              </a:rPr>
              <a:t>Saturatiemeting als screening op aangeboren hartafwijkingen</a:t>
            </a:r>
            <a:endParaRPr lang="nl-NL" sz="2800" b="1">
              <a:solidFill>
                <a:srgbClr val="E60000"/>
              </a:solidFill>
            </a:endParaRPr>
          </a:p>
        </p:txBody>
      </p:sp>
      <p:pic>
        <p:nvPicPr>
          <p:cNvPr id="6" name="Afbeelding 5" descr="Afbeelding met tekst&#10;&#10;Automatisch gegenereerde beschrijving">
            <a:extLst>
              <a:ext uri="{FF2B5EF4-FFF2-40B4-BE49-F238E27FC236}">
                <a16:creationId xmlns:a16="http://schemas.microsoft.com/office/drawing/2014/main" id="{12F7EE7B-222E-4537-90C7-EA09E036B57D}"/>
              </a:ext>
            </a:extLst>
          </p:cNvPr>
          <p:cNvPicPr>
            <a:picLocks noChangeAspect="1"/>
          </p:cNvPicPr>
          <p:nvPr/>
        </p:nvPicPr>
        <p:blipFill>
          <a:blip r:embed="rId3"/>
          <a:stretch>
            <a:fillRect/>
          </a:stretch>
        </p:blipFill>
        <p:spPr>
          <a:xfrm>
            <a:off x="7806061" y="4004603"/>
            <a:ext cx="873999" cy="1168211"/>
          </a:xfrm>
          <a:prstGeom prst="rect">
            <a:avLst/>
          </a:prstGeom>
        </p:spPr>
      </p:pic>
      <p:pic>
        <p:nvPicPr>
          <p:cNvPr id="5" name="Tijdelijke aanduiding voor inhoud 4">
            <a:extLst>
              <a:ext uri="{FF2B5EF4-FFF2-40B4-BE49-F238E27FC236}">
                <a16:creationId xmlns:a16="http://schemas.microsoft.com/office/drawing/2014/main" id="{31D8B860-4974-000E-718C-646516C8AC8A}"/>
              </a:ext>
            </a:extLst>
          </p:cNvPr>
          <p:cNvPicPr>
            <a:picLocks noChangeAspect="1"/>
          </p:cNvPicPr>
          <p:nvPr/>
        </p:nvPicPr>
        <p:blipFill>
          <a:blip r:embed="rId4"/>
          <a:srcRect t="33301" b="33301"/>
          <a:stretch/>
        </p:blipFill>
        <p:spPr>
          <a:xfrm>
            <a:off x="311220" y="1355037"/>
            <a:ext cx="4972555" cy="2126213"/>
          </a:xfrm>
          <a:prstGeom prst="rect">
            <a:avLst/>
          </a:prstGeom>
          <a:noFill/>
        </p:spPr>
      </p:pic>
      <p:sp>
        <p:nvSpPr>
          <p:cNvPr id="7" name="Tekstvak 6">
            <a:extLst>
              <a:ext uri="{FF2B5EF4-FFF2-40B4-BE49-F238E27FC236}">
                <a16:creationId xmlns:a16="http://schemas.microsoft.com/office/drawing/2014/main" id="{5767558D-83C2-A1A9-1BB8-246252D3DE51}"/>
              </a:ext>
            </a:extLst>
          </p:cNvPr>
          <p:cNvSpPr txBox="1"/>
          <p:nvPr/>
        </p:nvSpPr>
        <p:spPr>
          <a:xfrm>
            <a:off x="474998" y="3620045"/>
            <a:ext cx="480713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i="1">
                <a:solidFill>
                  <a:srgbClr val="E60000"/>
                </a:solidFill>
                <a:latin typeface="Open Sans"/>
                <a:ea typeface="Open Sans"/>
                <a:cs typeface="Open Sans"/>
              </a:rPr>
              <a:t>'Het </a:t>
            </a:r>
            <a:r>
              <a:rPr lang="en-US" sz="1200" i="1" err="1">
                <a:solidFill>
                  <a:srgbClr val="E60000"/>
                </a:solidFill>
                <a:latin typeface="Open Sans"/>
                <a:ea typeface="Open Sans"/>
                <a:cs typeface="Open Sans"/>
              </a:rPr>
              <a:t>meten</a:t>
            </a:r>
            <a:r>
              <a:rPr lang="en-US" sz="1200" i="1">
                <a:solidFill>
                  <a:srgbClr val="E60000"/>
                </a:solidFill>
                <a:latin typeface="Open Sans"/>
                <a:ea typeface="Open Sans"/>
                <a:cs typeface="Open Sans"/>
              </a:rPr>
              <a:t> van het </a:t>
            </a:r>
            <a:r>
              <a:rPr lang="en-US" sz="1200" i="1" err="1">
                <a:solidFill>
                  <a:srgbClr val="E60000"/>
                </a:solidFill>
                <a:latin typeface="Open Sans"/>
                <a:ea typeface="Open Sans"/>
                <a:cs typeface="Open Sans"/>
              </a:rPr>
              <a:t>saturatiegehalte</a:t>
            </a:r>
            <a:r>
              <a:rPr lang="en-US" sz="1200" i="1">
                <a:solidFill>
                  <a:srgbClr val="E60000"/>
                </a:solidFill>
                <a:latin typeface="Open Sans"/>
                <a:ea typeface="Open Sans"/>
                <a:cs typeface="Open Sans"/>
              </a:rPr>
              <a:t> </a:t>
            </a:r>
            <a:r>
              <a:rPr lang="en-US" sz="1200" i="1" err="1">
                <a:solidFill>
                  <a:srgbClr val="E60000"/>
                </a:solidFill>
                <a:latin typeface="Open Sans"/>
                <a:ea typeface="Open Sans"/>
                <a:cs typeface="Open Sans"/>
              </a:rPr>
              <a:t>bij</a:t>
            </a:r>
            <a:r>
              <a:rPr lang="en-US" sz="1200" i="1">
                <a:solidFill>
                  <a:srgbClr val="E60000"/>
                </a:solidFill>
                <a:latin typeface="Open Sans"/>
                <a:ea typeface="Open Sans"/>
                <a:cs typeface="Open Sans"/>
              </a:rPr>
              <a:t> de </a:t>
            </a:r>
            <a:r>
              <a:rPr lang="en-US" sz="1200" i="1" err="1">
                <a:solidFill>
                  <a:srgbClr val="E60000"/>
                </a:solidFill>
                <a:latin typeface="Open Sans"/>
                <a:ea typeface="Open Sans"/>
                <a:cs typeface="Open Sans"/>
              </a:rPr>
              <a:t>neonaat</a:t>
            </a:r>
            <a:r>
              <a:rPr lang="en-US" sz="1200" i="1">
                <a:solidFill>
                  <a:srgbClr val="E60000"/>
                </a:solidFill>
                <a:latin typeface="Open Sans"/>
                <a:ea typeface="Open Sans"/>
                <a:cs typeface="Open Sans"/>
              </a:rPr>
              <a:t> is </a:t>
            </a:r>
            <a:r>
              <a:rPr lang="en-US" sz="1200" i="1" err="1">
                <a:solidFill>
                  <a:srgbClr val="E60000"/>
                </a:solidFill>
                <a:latin typeface="Open Sans"/>
                <a:ea typeface="Open Sans"/>
                <a:cs typeface="Open Sans"/>
              </a:rPr>
              <a:t>een</a:t>
            </a:r>
            <a:r>
              <a:rPr lang="en-US" sz="1200" i="1">
                <a:solidFill>
                  <a:srgbClr val="E60000"/>
                </a:solidFill>
                <a:latin typeface="Open Sans"/>
                <a:ea typeface="Open Sans"/>
                <a:cs typeface="Open Sans"/>
              </a:rPr>
              <a:t> </a:t>
            </a:r>
            <a:r>
              <a:rPr lang="en-US" sz="1200" i="1" err="1">
                <a:solidFill>
                  <a:srgbClr val="E60000"/>
                </a:solidFill>
                <a:latin typeface="Open Sans"/>
                <a:ea typeface="Open Sans"/>
                <a:cs typeface="Open Sans"/>
              </a:rPr>
              <a:t>laagdrempelige</a:t>
            </a:r>
            <a:r>
              <a:rPr lang="en-US" sz="1200" i="1">
                <a:solidFill>
                  <a:srgbClr val="E60000"/>
                </a:solidFill>
                <a:latin typeface="Open Sans"/>
                <a:ea typeface="Open Sans"/>
                <a:cs typeface="Open Sans"/>
              </a:rPr>
              <a:t> </a:t>
            </a:r>
            <a:r>
              <a:rPr lang="en-US" sz="1200" i="1" err="1">
                <a:solidFill>
                  <a:srgbClr val="E60000"/>
                </a:solidFill>
                <a:latin typeface="Open Sans"/>
                <a:ea typeface="Open Sans"/>
                <a:cs typeface="Open Sans"/>
              </a:rPr>
              <a:t>handeling</a:t>
            </a:r>
            <a:r>
              <a:rPr lang="en-US" sz="1200" i="1">
                <a:solidFill>
                  <a:srgbClr val="E60000"/>
                </a:solidFill>
                <a:latin typeface="Open Sans"/>
                <a:ea typeface="Open Sans"/>
                <a:cs typeface="Open Sans"/>
              </a:rPr>
              <a:t> met </a:t>
            </a:r>
            <a:r>
              <a:rPr lang="en-US" sz="1200" i="1" err="1">
                <a:solidFill>
                  <a:srgbClr val="E60000"/>
                </a:solidFill>
                <a:latin typeface="Open Sans"/>
                <a:ea typeface="Open Sans"/>
                <a:cs typeface="Open Sans"/>
              </a:rPr>
              <a:t>groot</a:t>
            </a:r>
            <a:r>
              <a:rPr lang="en-US" sz="1200" i="1">
                <a:solidFill>
                  <a:srgbClr val="E60000"/>
                </a:solidFill>
                <a:latin typeface="Open Sans"/>
                <a:ea typeface="Open Sans"/>
                <a:cs typeface="Open Sans"/>
              </a:rPr>
              <a:t> </a:t>
            </a:r>
            <a:r>
              <a:rPr lang="en-US" sz="1200" i="1" err="1">
                <a:solidFill>
                  <a:srgbClr val="E60000"/>
                </a:solidFill>
                <a:latin typeface="Open Sans"/>
                <a:ea typeface="Open Sans"/>
                <a:cs typeface="Open Sans"/>
              </a:rPr>
              <a:t>resultaat</a:t>
            </a:r>
            <a:r>
              <a:rPr lang="en-US" sz="1200" i="1">
                <a:solidFill>
                  <a:srgbClr val="E60000"/>
                </a:solidFill>
                <a:latin typeface="Open Sans"/>
                <a:ea typeface="Open Sans"/>
                <a:cs typeface="Open Sans"/>
              </a:rPr>
              <a:t>. Het </a:t>
            </a:r>
            <a:r>
              <a:rPr lang="en-US" sz="1200" i="1" err="1">
                <a:solidFill>
                  <a:srgbClr val="E60000"/>
                </a:solidFill>
                <a:latin typeface="Open Sans"/>
                <a:ea typeface="Open Sans"/>
                <a:cs typeface="Open Sans"/>
              </a:rPr>
              <a:t>heeft</a:t>
            </a:r>
            <a:r>
              <a:rPr lang="en-US" sz="1200" i="1">
                <a:solidFill>
                  <a:srgbClr val="E60000"/>
                </a:solidFill>
                <a:latin typeface="Open Sans"/>
                <a:ea typeface="Open Sans"/>
                <a:cs typeface="Open Sans"/>
              </a:rPr>
              <a:t> </a:t>
            </a:r>
            <a:r>
              <a:rPr lang="en-US" sz="1200" i="1" err="1">
                <a:solidFill>
                  <a:srgbClr val="E60000"/>
                </a:solidFill>
                <a:latin typeface="Open Sans"/>
                <a:ea typeface="Open Sans"/>
                <a:cs typeface="Open Sans"/>
              </a:rPr>
              <a:t>ons</a:t>
            </a:r>
            <a:r>
              <a:rPr lang="en-US" sz="1200" i="1">
                <a:solidFill>
                  <a:srgbClr val="E60000"/>
                </a:solidFill>
                <a:latin typeface="Open Sans"/>
                <a:ea typeface="Open Sans"/>
                <a:cs typeface="Open Sans"/>
              </a:rPr>
              <a:t>, in de </a:t>
            </a:r>
            <a:r>
              <a:rPr lang="en-US" sz="1200" i="1" err="1">
                <a:solidFill>
                  <a:srgbClr val="E60000"/>
                </a:solidFill>
                <a:latin typeface="Open Sans"/>
                <a:ea typeface="Open Sans"/>
                <a:cs typeface="Open Sans"/>
              </a:rPr>
              <a:t>eerstelijns</a:t>
            </a:r>
            <a:r>
              <a:rPr lang="en-US" sz="1200" i="1">
                <a:solidFill>
                  <a:srgbClr val="E60000"/>
                </a:solidFill>
                <a:latin typeface="Open Sans"/>
                <a:ea typeface="Open Sans"/>
                <a:cs typeface="Open Sans"/>
              </a:rPr>
              <a:t> setting, al </a:t>
            </a:r>
            <a:r>
              <a:rPr lang="en-US" sz="1200" i="1" err="1">
                <a:solidFill>
                  <a:srgbClr val="E60000"/>
                </a:solidFill>
                <a:latin typeface="Open Sans"/>
                <a:ea typeface="Open Sans"/>
                <a:cs typeface="Open Sans"/>
              </a:rPr>
              <a:t>meerdere</a:t>
            </a:r>
            <a:r>
              <a:rPr lang="en-US" sz="1200" i="1">
                <a:solidFill>
                  <a:srgbClr val="E60000"/>
                </a:solidFill>
                <a:latin typeface="Open Sans"/>
                <a:ea typeface="Open Sans"/>
                <a:cs typeface="Open Sans"/>
              </a:rPr>
              <a:t> </a:t>
            </a:r>
            <a:r>
              <a:rPr lang="en-US" sz="1200" i="1" err="1">
                <a:solidFill>
                  <a:srgbClr val="E60000"/>
                </a:solidFill>
                <a:latin typeface="Open Sans"/>
                <a:ea typeface="Open Sans"/>
                <a:cs typeface="Open Sans"/>
              </a:rPr>
              <a:t>malen</a:t>
            </a:r>
            <a:r>
              <a:rPr lang="en-US" sz="1200" i="1">
                <a:solidFill>
                  <a:srgbClr val="E60000"/>
                </a:solidFill>
                <a:latin typeface="Open Sans"/>
                <a:ea typeface="Open Sans"/>
                <a:cs typeface="Open Sans"/>
              </a:rPr>
              <a:t> </a:t>
            </a:r>
            <a:r>
              <a:rPr lang="en-US" sz="1200" i="1" err="1">
                <a:solidFill>
                  <a:srgbClr val="E60000"/>
                </a:solidFill>
                <a:latin typeface="Open Sans"/>
                <a:ea typeface="Open Sans"/>
                <a:cs typeface="Open Sans"/>
              </a:rPr>
              <a:t>meer</a:t>
            </a:r>
            <a:r>
              <a:rPr lang="en-US" sz="1200" i="1">
                <a:solidFill>
                  <a:srgbClr val="E60000"/>
                </a:solidFill>
                <a:latin typeface="Open Sans"/>
                <a:ea typeface="Open Sans"/>
                <a:cs typeface="Open Sans"/>
              </a:rPr>
              <a:t> </a:t>
            </a:r>
            <a:r>
              <a:rPr lang="en-US" sz="1200" i="1" err="1">
                <a:solidFill>
                  <a:srgbClr val="E60000"/>
                </a:solidFill>
                <a:latin typeface="Open Sans"/>
                <a:ea typeface="Open Sans"/>
                <a:cs typeface="Open Sans"/>
              </a:rPr>
              <a:t>handvatten</a:t>
            </a:r>
            <a:r>
              <a:rPr lang="en-US" sz="1200" i="1">
                <a:solidFill>
                  <a:srgbClr val="E60000"/>
                </a:solidFill>
                <a:latin typeface="Open Sans"/>
                <a:ea typeface="Open Sans"/>
                <a:cs typeface="Open Sans"/>
              </a:rPr>
              <a:t> </a:t>
            </a:r>
            <a:r>
              <a:rPr lang="en-US" sz="1200" i="1" err="1">
                <a:solidFill>
                  <a:srgbClr val="E60000"/>
                </a:solidFill>
                <a:latin typeface="Open Sans"/>
                <a:ea typeface="Open Sans"/>
                <a:cs typeface="Open Sans"/>
              </a:rPr>
              <a:t>gegeven</a:t>
            </a:r>
            <a:r>
              <a:rPr lang="en-US" sz="1200" i="1">
                <a:solidFill>
                  <a:srgbClr val="E60000"/>
                </a:solidFill>
                <a:latin typeface="Open Sans"/>
                <a:ea typeface="Open Sans"/>
                <a:cs typeface="Open Sans"/>
              </a:rPr>
              <a:t> in het </a:t>
            </a:r>
            <a:r>
              <a:rPr lang="en-US" sz="1200" i="1" err="1">
                <a:solidFill>
                  <a:srgbClr val="E60000"/>
                </a:solidFill>
                <a:latin typeface="Open Sans"/>
                <a:ea typeface="Open Sans"/>
                <a:cs typeface="Open Sans"/>
              </a:rPr>
              <a:t>beoordelen</a:t>
            </a:r>
            <a:r>
              <a:rPr lang="en-US" sz="1200" i="1">
                <a:solidFill>
                  <a:srgbClr val="E60000"/>
                </a:solidFill>
                <a:latin typeface="Open Sans"/>
                <a:ea typeface="Open Sans"/>
                <a:cs typeface="Open Sans"/>
              </a:rPr>
              <a:t> van de </a:t>
            </a:r>
            <a:r>
              <a:rPr lang="en-US" sz="1200" i="1" err="1">
                <a:solidFill>
                  <a:srgbClr val="E60000"/>
                </a:solidFill>
                <a:latin typeface="Open Sans"/>
                <a:ea typeface="Open Sans"/>
                <a:cs typeface="Open Sans"/>
              </a:rPr>
              <a:t>conditie</a:t>
            </a:r>
            <a:r>
              <a:rPr lang="en-US" sz="1200" i="1">
                <a:solidFill>
                  <a:srgbClr val="E60000"/>
                </a:solidFill>
                <a:latin typeface="Open Sans"/>
                <a:ea typeface="Open Sans"/>
                <a:cs typeface="Open Sans"/>
              </a:rPr>
              <a:t> van </a:t>
            </a:r>
            <a:r>
              <a:rPr lang="en-US" sz="1200" i="1" err="1">
                <a:solidFill>
                  <a:srgbClr val="E60000"/>
                </a:solidFill>
                <a:latin typeface="Open Sans"/>
                <a:ea typeface="Open Sans"/>
                <a:cs typeface="Open Sans"/>
              </a:rPr>
              <a:t>een</a:t>
            </a:r>
            <a:r>
              <a:rPr lang="en-US" sz="1200" i="1">
                <a:solidFill>
                  <a:srgbClr val="E60000"/>
                </a:solidFill>
                <a:latin typeface="Open Sans"/>
                <a:ea typeface="Open Sans"/>
                <a:cs typeface="Open Sans"/>
              </a:rPr>
              <a:t> kind'.</a:t>
            </a:r>
          </a:p>
          <a:p>
            <a:pPr algn="just"/>
            <a:r>
              <a:rPr lang="en-US" sz="1200" i="1">
                <a:latin typeface="Open Sans"/>
                <a:ea typeface="Open Sans"/>
                <a:cs typeface="Open Sans"/>
              </a:rPr>
              <a:t>- Cindy de Groot (</a:t>
            </a:r>
            <a:r>
              <a:rPr lang="en-US" sz="1200" i="1" err="1">
                <a:latin typeface="Open Sans"/>
                <a:ea typeface="Open Sans"/>
                <a:cs typeface="Open Sans"/>
              </a:rPr>
              <a:t>verloskundige</a:t>
            </a:r>
            <a:r>
              <a:rPr lang="en-US" sz="1200" i="1">
                <a:latin typeface="Open Sans"/>
                <a:ea typeface="Open Sans"/>
                <a:cs typeface="Open Sans"/>
              </a:rPr>
              <a:t>)</a:t>
            </a:r>
          </a:p>
          <a:p>
            <a:pPr algn="ctr"/>
            <a:endParaRPr lang="en-US" sz="1200"/>
          </a:p>
          <a:p>
            <a:pPr algn="ctr"/>
            <a:r>
              <a:rPr lang="en-US" sz="1200" b="1">
                <a:latin typeface="Open Sans"/>
                <a:ea typeface="Open Sans"/>
                <a:cs typeface="Open Sans"/>
              </a:rPr>
              <a:t>Tot 35 </a:t>
            </a:r>
            <a:r>
              <a:rPr lang="en-US" sz="1200" b="1" err="1">
                <a:latin typeface="Open Sans"/>
                <a:ea typeface="Open Sans"/>
                <a:cs typeface="Open Sans"/>
              </a:rPr>
              <a:t>kinderlevens</a:t>
            </a:r>
            <a:r>
              <a:rPr lang="en-US" sz="1200" b="1">
                <a:latin typeface="Open Sans"/>
                <a:ea typeface="Open Sans"/>
                <a:cs typeface="Open Sans"/>
              </a:rPr>
              <a:t> redden </a:t>
            </a:r>
            <a:r>
              <a:rPr lang="en-US" sz="1200" b="1" err="1">
                <a:latin typeface="Open Sans"/>
                <a:ea typeface="Open Sans"/>
                <a:cs typeface="Open Sans"/>
              </a:rPr>
              <a:t>ieder</a:t>
            </a:r>
            <a:r>
              <a:rPr lang="en-US" sz="1200" b="1">
                <a:latin typeface="Open Sans"/>
                <a:ea typeface="Open Sans"/>
                <a:cs typeface="Open Sans"/>
              </a:rPr>
              <a:t> </a:t>
            </a:r>
            <a:r>
              <a:rPr lang="en-US" sz="1200" b="1" err="1">
                <a:latin typeface="Open Sans"/>
                <a:ea typeface="Open Sans"/>
                <a:cs typeface="Open Sans"/>
              </a:rPr>
              <a:t>jaar</a:t>
            </a:r>
            <a:r>
              <a:rPr lang="en-US" sz="1200" b="1">
                <a:latin typeface="Open Sans"/>
                <a:ea typeface="Open Sans"/>
                <a:cs typeface="Open Sans"/>
              </a:rPr>
              <a:t>!</a:t>
            </a:r>
          </a:p>
        </p:txBody>
      </p:sp>
      <p:sp>
        <p:nvSpPr>
          <p:cNvPr id="15" name="Tekstvak 14">
            <a:extLst>
              <a:ext uri="{FF2B5EF4-FFF2-40B4-BE49-F238E27FC236}">
                <a16:creationId xmlns:a16="http://schemas.microsoft.com/office/drawing/2014/main" id="{64F3D6A6-4E3C-3344-1A38-99DC0CAC1830}"/>
              </a:ext>
            </a:extLst>
          </p:cNvPr>
          <p:cNvSpPr txBox="1"/>
          <p:nvPr/>
        </p:nvSpPr>
        <p:spPr>
          <a:xfrm>
            <a:off x="5666579" y="1562999"/>
            <a:ext cx="1382240" cy="923330"/>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5400" b="1" u="sng">
                <a:latin typeface="Open Sans"/>
                <a:ea typeface="Open Sans"/>
                <a:cs typeface="Open Sans"/>
              </a:rPr>
              <a:t>867</a:t>
            </a:r>
          </a:p>
        </p:txBody>
      </p:sp>
      <p:pic>
        <p:nvPicPr>
          <p:cNvPr id="4" name="Afbeelding 3" descr="Afbeelding met tekst, teken&#10;&#10;Automatisch gegenereerde beschrijving">
            <a:extLst>
              <a:ext uri="{FF2B5EF4-FFF2-40B4-BE49-F238E27FC236}">
                <a16:creationId xmlns:a16="http://schemas.microsoft.com/office/drawing/2014/main" id="{BC0F51A5-AE60-5AA1-B695-0159AF2C743B}"/>
              </a:ext>
            </a:extLst>
          </p:cNvPr>
          <p:cNvPicPr>
            <a:picLocks noChangeAspect="1"/>
          </p:cNvPicPr>
          <p:nvPr/>
        </p:nvPicPr>
        <p:blipFill>
          <a:blip r:embed="rId5"/>
          <a:stretch>
            <a:fillRect/>
          </a:stretch>
        </p:blipFill>
        <p:spPr>
          <a:xfrm>
            <a:off x="7511820" y="3514538"/>
            <a:ext cx="1393775" cy="349739"/>
          </a:xfrm>
          <a:prstGeom prst="rect">
            <a:avLst/>
          </a:prstGeom>
        </p:spPr>
      </p:pic>
      <p:pic>
        <p:nvPicPr>
          <p:cNvPr id="3" name="Picture 2">
            <a:extLst>
              <a:ext uri="{FF2B5EF4-FFF2-40B4-BE49-F238E27FC236}">
                <a16:creationId xmlns:a16="http://schemas.microsoft.com/office/drawing/2014/main" id="{53ABD831-C408-3659-1D76-51933F42F9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9468" y="122551"/>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39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FABAECF0-2186-F049-85A4-B19802B8C971}"/>
              </a:ext>
            </a:extLst>
          </p:cNvPr>
          <p:cNvSpPr/>
          <p:nvPr/>
        </p:nvSpPr>
        <p:spPr>
          <a:xfrm rot="16200000">
            <a:off x="2587998" y="1273060"/>
            <a:ext cx="1336078" cy="5696468"/>
          </a:xfrm>
          <a:prstGeom prst="rect">
            <a:avLst/>
          </a:prstGeom>
          <a:solidFill>
            <a:srgbClr val="FFFFFF"/>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CBC218B7-0C61-02A8-8E14-F813BF57EAA6}"/>
              </a:ext>
            </a:extLst>
          </p:cNvPr>
          <p:cNvSpPr/>
          <p:nvPr/>
        </p:nvSpPr>
        <p:spPr>
          <a:xfrm rot="16200000">
            <a:off x="2564187" y="-1680834"/>
            <a:ext cx="1336078" cy="5696468"/>
          </a:xfrm>
          <a:prstGeom prst="rect">
            <a:avLst/>
          </a:prstGeom>
          <a:solidFill>
            <a:srgbClr val="FFFFFF"/>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4D9D9-EF4E-F796-5CA3-3DCB2CAA9B80}"/>
              </a:ext>
            </a:extLst>
          </p:cNvPr>
          <p:cNvSpPr/>
          <p:nvPr/>
        </p:nvSpPr>
        <p:spPr>
          <a:xfrm rot="16200000">
            <a:off x="3602055" y="-213438"/>
            <a:ext cx="1336078" cy="5696468"/>
          </a:xfrm>
          <a:prstGeom prst="rect">
            <a:avLst/>
          </a:prstGeom>
          <a:solidFill>
            <a:srgbClr val="FFFFFF"/>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B98CC46-72DE-4FFB-9C47-595509C424F5}"/>
              </a:ext>
            </a:extLst>
          </p:cNvPr>
          <p:cNvSpPr>
            <a:spLocks noGrp="1"/>
          </p:cNvSpPr>
          <p:nvPr>
            <p:ph type="title"/>
          </p:nvPr>
        </p:nvSpPr>
        <p:spPr>
          <a:xfrm>
            <a:off x="1183601" y="653544"/>
            <a:ext cx="4827500" cy="849313"/>
          </a:xfrm>
        </p:spPr>
        <p:txBody>
          <a:bodyPr anchor="t">
            <a:normAutofit fontScale="90000"/>
          </a:bodyPr>
          <a:lstStyle/>
          <a:p>
            <a:r>
              <a:rPr lang="nl-NL" sz="1100">
                <a:latin typeface="Ubuntu"/>
              </a:rPr>
              <a:t>‘Kinderen gaan me enorm aan het hart. </a:t>
            </a:r>
            <a:br>
              <a:rPr lang="nl-NL" sz="1100">
                <a:latin typeface="Ubuntu" panose="020B0504030602030204" pitchFamily="34" charset="0"/>
              </a:rPr>
            </a:br>
            <a:r>
              <a:rPr lang="nl-NL" sz="1100">
                <a:latin typeface="Ubuntu"/>
              </a:rPr>
              <a:t>Als je je bedenkt wat </a:t>
            </a:r>
            <a:r>
              <a:rPr lang="nl-NL" sz="1100" err="1">
                <a:latin typeface="Ubuntu"/>
              </a:rPr>
              <a:t>hartekindjes</a:t>
            </a:r>
            <a:r>
              <a:rPr lang="nl-NL" sz="1100">
                <a:latin typeface="Ubuntu"/>
              </a:rPr>
              <a:t> mee </a:t>
            </a:r>
            <a:br>
              <a:rPr lang="nl-NL" sz="1100">
                <a:latin typeface="Ubuntu" panose="020B0504030602030204" pitchFamily="34" charset="0"/>
              </a:rPr>
            </a:br>
            <a:r>
              <a:rPr lang="nl-NL" sz="1100">
                <a:latin typeface="Ubuntu"/>
              </a:rPr>
              <a:t>moeten maken... verschrikkelijk. </a:t>
            </a:r>
            <a:br>
              <a:rPr lang="nl-NL" sz="1100">
                <a:latin typeface="Ubuntu" panose="020B0504030602030204" pitchFamily="34" charset="0"/>
              </a:rPr>
            </a:br>
            <a:r>
              <a:rPr lang="nl-NL" sz="1100">
                <a:latin typeface="Ubuntu"/>
              </a:rPr>
              <a:t>Daar zet ik me graag voor in.’ </a:t>
            </a:r>
            <a:br>
              <a:rPr lang="nl-NL" sz="1100">
                <a:latin typeface="Ubuntu" panose="020B0504030602030204" pitchFamily="34" charset="0"/>
              </a:rPr>
            </a:br>
            <a:br>
              <a:rPr lang="nl-NL" sz="1100">
                <a:latin typeface="Ubuntu" panose="020B0504030602030204" pitchFamily="34" charset="0"/>
              </a:rPr>
            </a:br>
            <a:r>
              <a:rPr lang="nl-NL" sz="1000">
                <a:solidFill>
                  <a:srgbClr val="E60000"/>
                </a:solidFill>
                <a:latin typeface="Ubuntu"/>
              </a:rPr>
              <a:t>Ruben Nicolai – Ambassadeur &amp; televisiemaker</a:t>
            </a:r>
            <a:endParaRPr lang="nl-NL" sz="1000" b="1">
              <a:solidFill>
                <a:srgbClr val="E60000"/>
              </a:solidFill>
              <a:latin typeface="Ubuntu"/>
            </a:endParaRPr>
          </a:p>
        </p:txBody>
      </p:sp>
      <p:pic>
        <p:nvPicPr>
          <p:cNvPr id="5" name="Afbeelding 4" descr="Afbeelding met persoon, muur, man, vasthouden&#10;&#10;Automatisch gegenereerde beschrijving">
            <a:extLst>
              <a:ext uri="{FF2B5EF4-FFF2-40B4-BE49-F238E27FC236}">
                <a16:creationId xmlns:a16="http://schemas.microsoft.com/office/drawing/2014/main" id="{BB72A629-2197-44E9-8EDA-38BFC83C1437}"/>
              </a:ext>
            </a:extLst>
          </p:cNvPr>
          <p:cNvPicPr>
            <a:picLocks noChangeAspect="1"/>
          </p:cNvPicPr>
          <p:nvPr/>
        </p:nvPicPr>
        <p:blipFill rotWithShape="1">
          <a:blip r:embed="rId3"/>
          <a:srcRect b="33333"/>
          <a:stretch/>
        </p:blipFill>
        <p:spPr>
          <a:xfrm>
            <a:off x="510541" y="587514"/>
            <a:ext cx="1159770" cy="1159770"/>
          </a:xfrm>
          <a:prstGeom prst="rect">
            <a:avLst/>
          </a:prstGeom>
        </p:spPr>
      </p:pic>
      <p:sp>
        <p:nvSpPr>
          <p:cNvPr id="10" name="Titel 1">
            <a:extLst>
              <a:ext uri="{FF2B5EF4-FFF2-40B4-BE49-F238E27FC236}">
                <a16:creationId xmlns:a16="http://schemas.microsoft.com/office/drawing/2014/main" id="{D7C0737E-E6FE-4778-8A42-ADDAFB4E5FA3}"/>
              </a:ext>
            </a:extLst>
          </p:cNvPr>
          <p:cNvSpPr txBox="1">
            <a:spLocks/>
          </p:cNvSpPr>
          <p:nvPr/>
        </p:nvSpPr>
        <p:spPr>
          <a:xfrm>
            <a:off x="1963927" y="3683538"/>
            <a:ext cx="3987642"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l-NL" sz="1100" i="1">
                <a:ea typeface="+mj-lt"/>
                <a:cs typeface="+mj-lt"/>
              </a:rPr>
              <a:t>"Mijn liefde voor Stichting Hartekind komt vanuit een hart voor kinderen! Kinderen zijn onze toekomst! Het feit dat ik een onbezonnen jeugd mocht ervaren waar ik alles maar dan ook alles mocht doen. Gun ik ieder kind. Rennen en spelen met hun vriendjes en vriendinnetjes! Dus ik ga mee in de strijd naar meer onderzoek voor onze kinderen!"</a:t>
            </a:r>
            <a:endParaRPr lang="nl-NL" sz="1100"/>
          </a:p>
          <a:p>
            <a:endParaRPr lang="nl-NL" sz="1000">
              <a:solidFill>
                <a:srgbClr val="E60000"/>
              </a:solidFill>
              <a:latin typeface="Ubuntu" panose="020B0504030602030204" pitchFamily="34" charset="0"/>
            </a:endParaRPr>
          </a:p>
          <a:p>
            <a:r>
              <a:rPr lang="nl-NL" sz="900" err="1">
                <a:solidFill>
                  <a:srgbClr val="E60000"/>
                </a:solidFill>
                <a:latin typeface="Ubuntu"/>
              </a:rPr>
              <a:t>Shirma</a:t>
            </a:r>
            <a:r>
              <a:rPr lang="nl-NL" sz="900">
                <a:solidFill>
                  <a:srgbClr val="E60000"/>
                </a:solidFill>
                <a:latin typeface="Ubuntu"/>
              </a:rPr>
              <a:t> </a:t>
            </a:r>
            <a:r>
              <a:rPr lang="nl-NL" sz="900" err="1">
                <a:solidFill>
                  <a:srgbClr val="E60000"/>
                </a:solidFill>
                <a:latin typeface="Ubuntu"/>
              </a:rPr>
              <a:t>Rouse</a:t>
            </a:r>
            <a:r>
              <a:rPr lang="nl-NL" sz="900">
                <a:solidFill>
                  <a:srgbClr val="E60000"/>
                </a:solidFill>
                <a:latin typeface="Ubuntu"/>
              </a:rPr>
              <a:t> – Ambassadeur &amp; zangeres</a:t>
            </a:r>
          </a:p>
        </p:txBody>
      </p:sp>
      <p:pic>
        <p:nvPicPr>
          <p:cNvPr id="13" name="Afbeelding 12" descr="Afbeelding met buiten, persoon, vrouw, lucht&#10;&#10;Automatisch gegenereerde beschrijving">
            <a:extLst>
              <a:ext uri="{FF2B5EF4-FFF2-40B4-BE49-F238E27FC236}">
                <a16:creationId xmlns:a16="http://schemas.microsoft.com/office/drawing/2014/main" id="{4E894C5B-EB6E-4F3D-90E2-7B50400B2110}"/>
              </a:ext>
            </a:extLst>
          </p:cNvPr>
          <p:cNvPicPr>
            <a:picLocks noChangeAspect="1"/>
          </p:cNvPicPr>
          <p:nvPr/>
        </p:nvPicPr>
        <p:blipFill rotWithShape="1">
          <a:blip r:embed="rId4"/>
          <a:srcRect l="-476" t="12323" r="476" b="12499"/>
          <a:stretch/>
        </p:blipFill>
        <p:spPr>
          <a:xfrm>
            <a:off x="5909304" y="2040772"/>
            <a:ext cx="1157014" cy="1159769"/>
          </a:xfrm>
          <a:prstGeom prst="rect">
            <a:avLst/>
          </a:prstGeom>
        </p:spPr>
      </p:pic>
      <p:sp>
        <p:nvSpPr>
          <p:cNvPr id="15" name="Titel 1">
            <a:extLst>
              <a:ext uri="{FF2B5EF4-FFF2-40B4-BE49-F238E27FC236}">
                <a16:creationId xmlns:a16="http://schemas.microsoft.com/office/drawing/2014/main" id="{80820CEE-162D-47F5-ADD6-E9B3AF140B55}"/>
              </a:ext>
            </a:extLst>
          </p:cNvPr>
          <p:cNvSpPr txBox="1">
            <a:spLocks/>
          </p:cNvSpPr>
          <p:nvPr/>
        </p:nvSpPr>
        <p:spPr>
          <a:xfrm>
            <a:off x="1421860" y="2095636"/>
            <a:ext cx="4526203" cy="85725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l-NL" sz="1100">
                <a:latin typeface="Ubuntu"/>
              </a:rPr>
              <a:t>‘De aangeboren hartafwijking gaat mij letterlijk aan het hart.</a:t>
            </a:r>
          </a:p>
          <a:p>
            <a:r>
              <a:rPr lang="nl-NL" sz="1100">
                <a:latin typeface="Ubuntu"/>
              </a:rPr>
              <a:t>Ik ben zelf geholpen aan mijn hartafwijking toen ik 7 was en kan daardoor iedere dag doen wat ik wil. </a:t>
            </a:r>
            <a:endParaRPr lang="nl-NL" sz="1100">
              <a:latin typeface="Ubuntu" panose="020B0504030602030204" pitchFamily="34" charset="0"/>
            </a:endParaRPr>
          </a:p>
          <a:p>
            <a:r>
              <a:rPr lang="nl-NL" sz="1100">
                <a:latin typeface="Ubuntu"/>
              </a:rPr>
              <a:t>Nu is het tijd om iets terug te doen!’.</a:t>
            </a:r>
          </a:p>
          <a:p>
            <a:endParaRPr lang="nl-NL" sz="900">
              <a:solidFill>
                <a:srgbClr val="E60000"/>
              </a:solidFill>
              <a:latin typeface="Ubuntu" panose="020B0504030602030204" pitchFamily="34" charset="0"/>
            </a:endParaRPr>
          </a:p>
          <a:p>
            <a:r>
              <a:rPr lang="nl-NL" sz="900">
                <a:solidFill>
                  <a:srgbClr val="E60000"/>
                </a:solidFill>
                <a:latin typeface="Ubuntu"/>
              </a:rPr>
              <a:t>Yara van Kerkhof – Ambassadrice &amp; Olympisch shorttrackster</a:t>
            </a:r>
          </a:p>
        </p:txBody>
      </p:sp>
      <p:sp>
        <p:nvSpPr>
          <p:cNvPr id="4" name="Rechthoek 3">
            <a:extLst>
              <a:ext uri="{FF2B5EF4-FFF2-40B4-BE49-F238E27FC236}">
                <a16:creationId xmlns:a16="http://schemas.microsoft.com/office/drawing/2014/main" id="{73B63344-74F9-52B9-3C8E-34C9B7B4B06F}"/>
              </a:ext>
            </a:extLst>
          </p:cNvPr>
          <p:cNvSpPr/>
          <p:nvPr/>
        </p:nvSpPr>
        <p:spPr>
          <a:xfrm>
            <a:off x="7287490" y="0"/>
            <a:ext cx="1856509" cy="5143500"/>
          </a:xfrm>
          <a:prstGeom prst="rect">
            <a:avLst/>
          </a:prstGeom>
          <a:solidFill>
            <a:srgbClr val="E6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Titel 1">
            <a:extLst>
              <a:ext uri="{FF2B5EF4-FFF2-40B4-BE49-F238E27FC236}">
                <a16:creationId xmlns:a16="http://schemas.microsoft.com/office/drawing/2014/main" id="{DAB63A64-7A6D-7274-F7B2-F81C86EDB464}"/>
              </a:ext>
            </a:extLst>
          </p:cNvPr>
          <p:cNvSpPr txBox="1">
            <a:spLocks/>
          </p:cNvSpPr>
          <p:nvPr/>
        </p:nvSpPr>
        <p:spPr>
          <a:xfrm>
            <a:off x="341238" y="-181492"/>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2800" b="1">
                <a:solidFill>
                  <a:srgbClr val="E60000"/>
                </a:solidFill>
                <a:latin typeface="Ubuntu"/>
              </a:rPr>
              <a:t>Ambassadeurs Stichting Hartekind</a:t>
            </a:r>
            <a:endParaRPr lang="nl-NL" sz="2800" b="1">
              <a:solidFill>
                <a:srgbClr val="E60000"/>
              </a:solidFill>
              <a:latin typeface="Ubuntu" panose="020B0504030602030204" pitchFamily="34" charset="0"/>
            </a:endParaRPr>
          </a:p>
        </p:txBody>
      </p:sp>
      <p:pic>
        <p:nvPicPr>
          <p:cNvPr id="3" name="Afbeelding 13" descr="Afbeelding met persoon, bril&#10;&#10;Automatisch gegenereerde beschrijving">
            <a:extLst>
              <a:ext uri="{FF2B5EF4-FFF2-40B4-BE49-F238E27FC236}">
                <a16:creationId xmlns:a16="http://schemas.microsoft.com/office/drawing/2014/main" id="{E9D4338A-6CBA-830A-21C6-CBDEB168867D}"/>
              </a:ext>
            </a:extLst>
          </p:cNvPr>
          <p:cNvPicPr>
            <a:picLocks noChangeAspect="1"/>
          </p:cNvPicPr>
          <p:nvPr/>
        </p:nvPicPr>
        <p:blipFill>
          <a:blip r:embed="rId5"/>
          <a:stretch>
            <a:fillRect/>
          </a:stretch>
        </p:blipFill>
        <p:spPr>
          <a:xfrm>
            <a:off x="526409" y="3543824"/>
            <a:ext cx="1144049" cy="1149292"/>
          </a:xfrm>
          <a:prstGeom prst="rect">
            <a:avLst/>
          </a:prstGeom>
        </p:spPr>
      </p:pic>
      <p:pic>
        <p:nvPicPr>
          <p:cNvPr id="8" name="Afbeelding 7" descr="Afbeelding met tekst&#10;&#10;Automatisch gegenereerde beschrijving">
            <a:extLst>
              <a:ext uri="{FF2B5EF4-FFF2-40B4-BE49-F238E27FC236}">
                <a16:creationId xmlns:a16="http://schemas.microsoft.com/office/drawing/2014/main" id="{82A930B4-9F1A-7306-C2D3-16455B9EB539}"/>
              </a:ext>
            </a:extLst>
          </p:cNvPr>
          <p:cNvPicPr>
            <a:picLocks noChangeAspect="1"/>
          </p:cNvPicPr>
          <p:nvPr/>
        </p:nvPicPr>
        <p:blipFill>
          <a:blip r:embed="rId6"/>
          <a:stretch>
            <a:fillRect/>
          </a:stretch>
        </p:blipFill>
        <p:spPr>
          <a:xfrm>
            <a:off x="7806061" y="4004603"/>
            <a:ext cx="873999" cy="1168211"/>
          </a:xfrm>
          <a:prstGeom prst="rect">
            <a:avLst/>
          </a:prstGeom>
        </p:spPr>
      </p:pic>
      <p:pic>
        <p:nvPicPr>
          <p:cNvPr id="14" name="Afbeelding 13" descr="Afbeelding met tekst, teken&#10;&#10;Automatisch gegenereerde beschrijving">
            <a:extLst>
              <a:ext uri="{FF2B5EF4-FFF2-40B4-BE49-F238E27FC236}">
                <a16:creationId xmlns:a16="http://schemas.microsoft.com/office/drawing/2014/main" id="{DDBE6D61-550B-9900-41F5-A3BD03DDDB1E}"/>
              </a:ext>
            </a:extLst>
          </p:cNvPr>
          <p:cNvPicPr>
            <a:picLocks noChangeAspect="1"/>
          </p:cNvPicPr>
          <p:nvPr/>
        </p:nvPicPr>
        <p:blipFill>
          <a:blip r:embed="rId7"/>
          <a:stretch>
            <a:fillRect/>
          </a:stretch>
        </p:blipFill>
        <p:spPr>
          <a:xfrm>
            <a:off x="7511820" y="3514538"/>
            <a:ext cx="1393775" cy="349739"/>
          </a:xfrm>
          <a:prstGeom prst="rect">
            <a:avLst/>
          </a:prstGeom>
        </p:spPr>
      </p:pic>
      <p:pic>
        <p:nvPicPr>
          <p:cNvPr id="6" name="Picture 2">
            <a:extLst>
              <a:ext uri="{FF2B5EF4-FFF2-40B4-BE49-F238E27FC236}">
                <a16:creationId xmlns:a16="http://schemas.microsoft.com/office/drawing/2014/main" id="{F3603844-0234-A457-ED28-9B944F1F8D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9468" y="122551"/>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1755024"/>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buntu">
      <a:majorFont>
        <a:latin typeface="Ubuntu"/>
        <a:ea typeface=""/>
        <a:cs typeface=""/>
      </a:majorFont>
      <a:minorFont>
        <a:latin typeface="Ubuntu"/>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um xmlns="45144a96-9d89-42b7-84c9-3b5ddc31d424" xsi:nil="true"/>
    <TaxCatchAll xmlns="2c44222c-3ef7-450b-8f5e-e6e5f8767c04" xsi:nil="true"/>
    <lcf76f155ced4ddcb4097134ff3c332f xmlns="45144a96-9d89-42b7-84c9-3b5ddc31d424">
      <Terms xmlns="http://schemas.microsoft.com/office/infopath/2007/PartnerControls"/>
    </lcf76f155ced4ddcb4097134ff3c332f>
    <SharedWithUsers xmlns="2c44222c-3ef7-450b-8f5e-e6e5f8767c04">
      <UserInfo>
        <DisplayName>Zenka Reijn-Slegt - Stichting Hartekind</DisplayName>
        <AccountId>942</AccountId>
        <AccountType/>
      </UserInfo>
      <UserInfo>
        <DisplayName>Natalie Fokkens-Westerman - Stichting Hartekind</DisplayName>
        <AccountId>279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396F15BD0FB494F881DEB406EC9A0F7" ma:contentTypeVersion="18" ma:contentTypeDescription="Een nieuw document maken." ma:contentTypeScope="" ma:versionID="f5846d02e5f324ffc7d2f374d4bd5884">
  <xsd:schema xmlns:xsd="http://www.w3.org/2001/XMLSchema" xmlns:xs="http://www.w3.org/2001/XMLSchema" xmlns:p="http://schemas.microsoft.com/office/2006/metadata/properties" xmlns:ns2="45144a96-9d89-42b7-84c9-3b5ddc31d424" xmlns:ns3="2c44222c-3ef7-450b-8f5e-e6e5f8767c04" targetNamespace="http://schemas.microsoft.com/office/2006/metadata/properties" ma:root="true" ma:fieldsID="e1ff5fd6d2d8e7e01a89f3d0cb930481" ns2:_="" ns3:_="">
    <xsd:import namespace="45144a96-9d89-42b7-84c9-3b5ddc31d424"/>
    <xsd:import namespace="2c44222c-3ef7-450b-8f5e-e6e5f8767c0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Datum" minOccurs="0"/>
                <xsd:element ref="ns2:MediaLengthInSecond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144a96-9d89-42b7-84c9-3b5ddc31d4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um" ma:index="20" nillable="true" ma:displayName="Datum" ma:format="DateOnly" ma:internalName="Datum">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205df7cc-7745-4897-8502-0c004af9e235"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44222c-3ef7-450b-8f5e-e6e5f8767c04"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24" nillable="true" ma:displayName="Taxonomy Catch All Column" ma:hidden="true" ma:list="{4a266d40-b324-4831-9602-b729debac87c}" ma:internalName="TaxCatchAll" ma:showField="CatchAllData" ma:web="2c44222c-3ef7-450b-8f5e-e6e5f8767c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5624B9-5E0D-4067-89E9-084F9D1F5C85}">
  <ds:schemaRefs>
    <ds:schemaRef ds:uri="http://schemas.microsoft.com/sharepoint/v3/contenttype/forms"/>
  </ds:schemaRefs>
</ds:datastoreItem>
</file>

<file path=customXml/itemProps2.xml><?xml version="1.0" encoding="utf-8"?>
<ds:datastoreItem xmlns:ds="http://schemas.openxmlformats.org/officeDocument/2006/customXml" ds:itemID="{4CE7B99A-F926-48AC-A9C6-65416D186BCD}">
  <ds:schemaRefs>
    <ds:schemaRef ds:uri="2c44222c-3ef7-450b-8f5e-e6e5f8767c04"/>
    <ds:schemaRef ds:uri="45144a96-9d89-42b7-84c9-3b5ddc31d424"/>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C4291A4-CA0B-4812-8611-18C472B216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144a96-9d89-42b7-84c9-3b5ddc31d424"/>
    <ds:schemaRef ds:uri="2c44222c-3ef7-450b-8f5e-e6e5f8767c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10457</TotalTime>
  <Words>2767</Words>
  <Application>Microsoft Office PowerPoint</Application>
  <PresentationFormat>Diavoorstelling (16:9)</PresentationFormat>
  <Paragraphs>286</Paragraphs>
  <Slides>23</Slides>
  <Notes>21</Notes>
  <HiddenSlides>0</HiddenSlides>
  <MMClips>1</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23</vt:i4>
      </vt:variant>
    </vt:vector>
  </HeadingPairs>
  <TitlesOfParts>
    <vt:vector size="33" baseType="lpstr">
      <vt:lpstr>Arial</vt:lpstr>
      <vt:lpstr>Avenir Next LT Pro</vt:lpstr>
      <vt:lpstr>Calibri</vt:lpstr>
      <vt:lpstr>Open Sans</vt:lpstr>
      <vt:lpstr>Segoe UI</vt:lpstr>
      <vt:lpstr>Times New Roman</vt:lpstr>
      <vt:lpstr>Ubuntu</vt:lpstr>
      <vt:lpstr>VAG Rounded Std Thin</vt:lpstr>
      <vt:lpstr>Wingdings</vt:lpstr>
      <vt:lpstr>Office-thema</vt:lpstr>
      <vt:lpstr>PowerPoint-presentatie</vt:lpstr>
      <vt:lpstr>Programma</vt:lpstr>
      <vt:lpstr>Organisatie Stichting Hartekind</vt:lpstr>
      <vt:lpstr>Terugblik</vt:lpstr>
      <vt:lpstr>PowerPoint-presentatie</vt:lpstr>
      <vt:lpstr>Waar staan we nu?</vt:lpstr>
      <vt:lpstr>Tikkiering</vt:lpstr>
      <vt:lpstr>Saturatiemeting als screening op aangeboren hartafwijkingen</vt:lpstr>
      <vt:lpstr>‘Kinderen gaan me enorm aan het hart.  Als je je bedenkt wat hartekindjes mee  moeten maken... verschrikkelijk.  Daar zet ik me graag voor in.’   Ruben Nicolai – Ambassadeur &amp; televisiemaker</vt:lpstr>
      <vt:lpstr>PAH</vt:lpstr>
      <vt:lpstr>PAH</vt:lpstr>
      <vt:lpstr>PAH</vt:lpstr>
      <vt:lpstr>PAH</vt:lpstr>
      <vt:lpstr>Onderzoeken</vt:lpstr>
      <vt:lpstr>Wandspanning</vt:lpstr>
      <vt:lpstr>Hartspierweefsel in kweek</vt:lpstr>
      <vt:lpstr>Wearables</vt:lpstr>
      <vt:lpstr>Executieve functies</vt:lpstr>
      <vt:lpstr>Onderzoek</vt:lpstr>
      <vt:lpstr>Ruben Nicolai in actie voor  Stichting Hartekind</vt:lpstr>
      <vt:lpstr>Word nu donateur</vt:lpstr>
      <vt:lpstr>Evenementen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Simone</dc:creator>
  <cp:lastModifiedBy>Natalie Fokkens-Westerman - Stichting Hartekind</cp:lastModifiedBy>
  <cp:revision>138</cp:revision>
  <dcterms:created xsi:type="dcterms:W3CDTF">2019-06-12T14:34:19Z</dcterms:created>
  <dcterms:modified xsi:type="dcterms:W3CDTF">2023-01-11T15:32:31Z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0x0101001396F15BD0FB494F881DEB406EC9A0F7</vt:lpwstr>
  </property>
  <property fmtid="{D5CDD505-2E9C-101B-9397-08002B2CF9AE}" pid="3" name="MediaServiceImageTags">
    <vt:lpwstr/>
  </property>
</Properties>
</file>