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  <p:sldMasterId id="2147483675" r:id="rId3"/>
  </p:sldMasterIdLst>
  <p:notesMasterIdLst>
    <p:notesMasterId r:id="rId29"/>
  </p:notesMasterIdLst>
  <p:handoutMasterIdLst>
    <p:handoutMasterId r:id="rId30"/>
  </p:handoutMasterIdLst>
  <p:sldIdLst>
    <p:sldId id="265" r:id="rId4"/>
    <p:sldId id="509" r:id="rId5"/>
    <p:sldId id="725" r:id="rId6"/>
    <p:sldId id="316" r:id="rId7"/>
    <p:sldId id="726" r:id="rId8"/>
    <p:sldId id="727" r:id="rId9"/>
    <p:sldId id="728" r:id="rId10"/>
    <p:sldId id="729" r:id="rId11"/>
    <p:sldId id="290" r:id="rId12"/>
    <p:sldId id="730" r:id="rId13"/>
    <p:sldId id="309" r:id="rId14"/>
    <p:sldId id="311" r:id="rId15"/>
    <p:sldId id="312" r:id="rId16"/>
    <p:sldId id="296" r:id="rId17"/>
    <p:sldId id="298" r:id="rId18"/>
    <p:sldId id="297" r:id="rId19"/>
    <p:sldId id="299" r:id="rId20"/>
    <p:sldId id="300" r:id="rId21"/>
    <p:sldId id="731" r:id="rId22"/>
    <p:sldId id="308" r:id="rId23"/>
    <p:sldId id="302" r:id="rId24"/>
    <p:sldId id="303" r:id="rId25"/>
    <p:sldId id="261" r:id="rId26"/>
    <p:sldId id="257" r:id="rId27"/>
    <p:sldId id="306" r:id="rId2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">
          <p15:clr>
            <a:srgbClr val="A4A3A4"/>
          </p15:clr>
        </p15:guide>
        <p15:guide id="2" orient="horz" pos="4106">
          <p15:clr>
            <a:srgbClr val="A4A3A4"/>
          </p15:clr>
        </p15:guide>
        <p15:guide id="3" orient="horz" pos="2394">
          <p15:clr>
            <a:srgbClr val="A4A3A4"/>
          </p15:clr>
        </p15:guide>
        <p15:guide id="4" orient="horz" pos="901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orient="horz" pos="3009">
          <p15:clr>
            <a:srgbClr val="A4A3A4"/>
          </p15:clr>
        </p15:guide>
        <p15:guide id="7" pos="358">
          <p15:clr>
            <a:srgbClr val="A4A3A4"/>
          </p15:clr>
        </p15:guide>
        <p15:guide id="8" pos="5227">
          <p15:clr>
            <a:srgbClr val="A4A3A4"/>
          </p15:clr>
        </p15:guide>
        <p15:guide id="9" pos="631">
          <p15:clr>
            <a:srgbClr val="A4A3A4"/>
          </p15:clr>
        </p15:guide>
        <p15:guide id="10" pos="1542">
          <p15:clr>
            <a:srgbClr val="A4A3A4"/>
          </p15:clr>
        </p15:guide>
        <p15:guide id="11" pos="3681">
          <p15:clr>
            <a:srgbClr val="A4A3A4"/>
          </p15:clr>
        </p15:guide>
        <p15:guide id="12" pos="2052">
          <p15:clr>
            <a:srgbClr val="A4A3A4"/>
          </p15:clr>
        </p15:guide>
        <p15:guide id="13" pos="535">
          <p15:clr>
            <a:srgbClr val="A4A3A4"/>
          </p15:clr>
        </p15:guide>
        <p15:guide id="14" pos="2356">
          <p15:clr>
            <a:srgbClr val="A4A3A4"/>
          </p15:clr>
        </p15:guide>
        <p15:guide id="15" pos="5577">
          <p15:clr>
            <a:srgbClr val="A4A3A4"/>
          </p15:clr>
        </p15:guide>
        <p15:guide id="16" pos="947">
          <p15:clr>
            <a:srgbClr val="A4A3A4"/>
          </p15:clr>
        </p15:guide>
        <p15:guide id="17" pos="4687">
          <p15:clr>
            <a:srgbClr val="A4A3A4"/>
          </p15:clr>
        </p15:guide>
        <p15:guide id="18" pos="44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B4E6FF"/>
    <a:srgbClr val="B3DEF5"/>
    <a:srgbClr val="B3E5FE"/>
    <a:srgbClr val="111166"/>
    <a:srgbClr val="BEEAFF"/>
    <a:srgbClr val="B4E5FF"/>
    <a:srgbClr val="C8DFFF"/>
    <a:srgbClr val="B4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178" autoAdjust="0"/>
  </p:normalViewPr>
  <p:slideViewPr>
    <p:cSldViewPr snapToGrid="0" snapToObjects="1" showGuides="1">
      <p:cViewPr varScale="1">
        <p:scale>
          <a:sx n="86" d="100"/>
          <a:sy n="86" d="100"/>
        </p:scale>
        <p:origin x="1243" y="58"/>
      </p:cViewPr>
      <p:guideLst>
        <p:guide orient="horz" pos="235"/>
        <p:guide orient="horz" pos="4106"/>
        <p:guide orient="horz" pos="2394"/>
        <p:guide orient="horz" pos="901"/>
        <p:guide orient="horz" pos="1620"/>
        <p:guide orient="horz" pos="3009"/>
        <p:guide pos="358"/>
        <p:guide pos="5227"/>
        <p:guide pos="631"/>
        <p:guide pos="1542"/>
        <p:guide pos="3681"/>
        <p:guide pos="2052"/>
        <p:guide pos="535"/>
        <p:guide pos="2356"/>
        <p:guide pos="5577"/>
        <p:guide pos="947"/>
        <p:guide pos="4687"/>
        <p:guide pos="44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63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‹nr.›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63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92BE362E-78BA-324A-8038-5482DADFDF7D}" type="slidenum">
              <a:rPr lang="en-GB"/>
              <a:pPr/>
              <a:t>‹nr.›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schematic</a:t>
            </a:r>
            <a:r>
              <a:rPr lang="nl-NL" dirty="0"/>
              <a:t> </a:t>
            </a:r>
            <a:r>
              <a:rPr lang="nl-NL" dirty="0" err="1"/>
              <a:t>illustration</a:t>
            </a:r>
            <a:r>
              <a:rPr lang="nl-NL" dirty="0"/>
              <a:t> we show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several</a:t>
            </a:r>
            <a:r>
              <a:rPr lang="nl-NL" dirty="0"/>
              <a:t> </a:t>
            </a:r>
            <a:r>
              <a:rPr lang="nl-NL" dirty="0" err="1"/>
              <a:t>areas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abnormal</a:t>
            </a:r>
            <a:r>
              <a:rPr lang="nl-NL" dirty="0"/>
              <a:t> flow </a:t>
            </a:r>
            <a:r>
              <a:rPr lang="nl-NL" dirty="0" err="1"/>
              <a:t>pattrens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have impact on </a:t>
            </a:r>
            <a:r>
              <a:rPr lang="nl-NL" dirty="0" err="1"/>
              <a:t>the</a:t>
            </a:r>
            <a:r>
              <a:rPr lang="nl-NL" dirty="0"/>
              <a:t> efficiency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Fontan</a:t>
            </a:r>
            <a:r>
              <a:rPr lang="nl-NL" dirty="0"/>
              <a:t> </a:t>
            </a:r>
            <a:r>
              <a:rPr lang="nl-NL" dirty="0" err="1"/>
              <a:t>circulation</a:t>
            </a:r>
            <a:r>
              <a:rPr lang="nl-NL" dirty="0"/>
              <a:t>: </a:t>
            </a:r>
            <a:r>
              <a:rPr lang="nl-NL" dirty="0" err="1"/>
              <a:t>circular</a:t>
            </a:r>
            <a:r>
              <a:rPr lang="nl-NL" dirty="0"/>
              <a:t>/</a:t>
            </a:r>
            <a:r>
              <a:rPr lang="nl-NL" dirty="0" err="1"/>
              <a:t>vortical</a:t>
            </a:r>
            <a:r>
              <a:rPr lang="nl-NL" dirty="0"/>
              <a:t> flow </a:t>
            </a:r>
            <a:r>
              <a:rPr lang="nl-NL" dirty="0" err="1"/>
              <a:t>pattrens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pulmonary</a:t>
            </a:r>
            <a:r>
              <a:rPr lang="nl-NL" dirty="0"/>
              <a:t> arteries, but </a:t>
            </a:r>
            <a:r>
              <a:rPr lang="nl-NL" dirty="0" err="1"/>
              <a:t>also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conduit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esp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inferior</a:t>
            </a:r>
            <a:r>
              <a:rPr lang="nl-NL" dirty="0"/>
              <a:t> </a:t>
            </a:r>
            <a:r>
              <a:rPr lang="nl-NL" dirty="0" err="1"/>
              <a:t>caval</a:t>
            </a:r>
            <a:r>
              <a:rPr lang="nl-NL" dirty="0"/>
              <a:t> </a:t>
            </a:r>
            <a:r>
              <a:rPr lang="nl-NL" dirty="0" err="1"/>
              <a:t>vein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conduit</a:t>
            </a:r>
            <a:r>
              <a:rPr lang="nl-NL" dirty="0"/>
              <a:t> </a:t>
            </a:r>
            <a:r>
              <a:rPr lang="nl-NL" dirty="0" err="1"/>
              <a:t>junction</a:t>
            </a:r>
            <a:r>
              <a:rPr lang="nl-NL" dirty="0"/>
              <a:t>. It is </a:t>
            </a:r>
            <a:r>
              <a:rPr lang="nl-NL" dirty="0" err="1"/>
              <a:t>fquite</a:t>
            </a:r>
            <a:r>
              <a:rPr lang="nl-NL" dirty="0"/>
              <a:t> </a:t>
            </a:r>
            <a:r>
              <a:rPr lang="nl-NL" dirty="0" err="1"/>
              <a:t>strange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look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literature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fontan</a:t>
            </a:r>
            <a:r>
              <a:rPr lang="nl-NL" dirty="0"/>
              <a:t> </a:t>
            </a:r>
            <a:r>
              <a:rPr lang="nl-NL" dirty="0" err="1"/>
              <a:t>circulation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start at </a:t>
            </a:r>
            <a:r>
              <a:rPr lang="nl-NL" dirty="0" err="1"/>
              <a:t>the</a:t>
            </a:r>
            <a:r>
              <a:rPr lang="nl-NL" dirty="0"/>
              <a:t> tunnel/</a:t>
            </a:r>
            <a:r>
              <a:rPr lang="nl-NL" dirty="0" err="1"/>
              <a:t>conduit</a:t>
            </a:r>
            <a:r>
              <a:rPr lang="nl-NL" dirty="0"/>
              <a:t>, but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area more </a:t>
            </a:r>
            <a:r>
              <a:rPr lang="nl-NL" dirty="0" err="1"/>
              <a:t>proximal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abnormal</a:t>
            </a:r>
            <a:r>
              <a:rPr lang="nl-NL" dirty="0"/>
              <a:t> flow </a:t>
            </a:r>
            <a:r>
              <a:rPr lang="nl-NL" dirty="0" err="1"/>
              <a:t>patterns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839B5-1B19-A349-A41C-27AE4E93902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27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413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" name="Rechthoek 1"/>
          <p:cNvSpPr/>
          <p:nvPr userDrawn="1"/>
        </p:nvSpPr>
        <p:spPr bwMode="auto">
          <a:xfrm>
            <a:off x="0" y="0"/>
            <a:ext cx="9143958" cy="14314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85380378-5630-224A-B868-D64F5B5BF5D6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277500"/>
            <a:ext cx="2372295" cy="576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0" y="156632"/>
            <a:ext cx="730044" cy="730044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 bwMode="auto">
          <a:xfrm>
            <a:off x="8175620" y="5752551"/>
            <a:ext cx="874780" cy="7924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64B345-25D9-5E47-911F-F3CA557968A9}" type="datetime5">
              <a:rPr lang="nl-NL" smtClean="0"/>
              <a:t>12-dec-20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D3BC1C-CB8F-8348-95A1-04056020D997}" type="datetime5">
              <a:rPr lang="nl-NL" smtClean="0"/>
              <a:t>12-dec-20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 bwMode="auto">
          <a:xfrm>
            <a:off x="0" y="0"/>
            <a:ext cx="8921749" cy="12687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23ABC1E-CCC6-DD47-A4E1-115F6012E3FD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277500"/>
            <a:ext cx="2372295" cy="576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0" y="156632"/>
            <a:ext cx="730044" cy="730044"/>
          </a:xfrm>
          <a:prstGeom prst="rect">
            <a:avLst/>
          </a:prstGeom>
        </p:spPr>
      </p:pic>
      <p:sp>
        <p:nvSpPr>
          <p:cNvPr id="2" name="Rechthoek 1"/>
          <p:cNvSpPr/>
          <p:nvPr userDrawn="1"/>
        </p:nvSpPr>
        <p:spPr bwMode="auto">
          <a:xfrm>
            <a:off x="8112126" y="5625256"/>
            <a:ext cx="914400" cy="9224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kolommen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" y="1100093"/>
            <a:ext cx="8074533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825" y="2425655"/>
            <a:ext cx="4010025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725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18304" y="2425655"/>
            <a:ext cx="3861054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1725"/>
            </a:lvl1pPr>
            <a:lvl2pPr>
              <a:defRPr sz="1725"/>
            </a:lvl2pPr>
            <a:lvl3pPr>
              <a:defRPr sz="1725"/>
            </a:lvl3pPr>
            <a:lvl4pPr>
              <a:defRPr sz="1725"/>
            </a:lvl4pPr>
            <a:lvl5pPr>
              <a:defRPr sz="1725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42112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pagina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9144000" cy="2825262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858" y="1057048"/>
            <a:ext cx="8082643" cy="1152751"/>
          </a:xfrm>
        </p:spPr>
        <p:txBody>
          <a:bodyPr anchor="b">
            <a:normAutofit/>
          </a:bodyPr>
          <a:lstStyle>
            <a:lvl1pPr algn="l">
              <a:defRPr sz="375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187" y="2340429"/>
            <a:ext cx="8082643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5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72" y="0"/>
            <a:ext cx="2672660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75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en beeld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" y="1439709"/>
            <a:ext cx="4010025" cy="427287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825" y="2350009"/>
            <a:ext cx="4010025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725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70835" y="1543666"/>
            <a:ext cx="379095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0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en kolom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" y="1100093"/>
            <a:ext cx="8074533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208" y="2425655"/>
            <a:ext cx="805815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1725"/>
            </a:lvl1pPr>
            <a:lvl2pPr>
              <a:defRPr sz="1725"/>
            </a:lvl2pPr>
            <a:lvl3pPr>
              <a:defRPr sz="1725"/>
            </a:lvl3pPr>
            <a:lvl4pPr>
              <a:defRPr sz="1725"/>
            </a:lvl4pPr>
            <a:lvl5pPr>
              <a:defRPr sz="1725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3937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a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1"/>
            <a:ext cx="9144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4572000" cy="4722439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5775" y="2705101"/>
            <a:ext cx="401955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725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1540933"/>
            <a:ext cx="4572000" cy="4722440"/>
          </a:xfrm>
          <a:prstGeom prst="rect">
            <a:avLst/>
          </a:prstGeom>
          <a:blipFill dpi="0" rotWithShape="1">
            <a:blip r:embed="rId2"/>
            <a:srcRect/>
            <a:tile tx="0" ty="0" sx="60000" sy="60000" flip="none" algn="tl"/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5" y="1884146"/>
            <a:ext cx="4010025" cy="427287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7747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04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89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 bwMode="auto">
          <a:xfrm>
            <a:off x="-2" y="0"/>
            <a:ext cx="9144001" cy="65532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59D-570E-9A44-918E-F63BFE382F5F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LUMC Willem-Alexander Kinderziekenhuis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95" y="5871007"/>
            <a:ext cx="730044" cy="73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63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391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279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66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102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281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09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991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561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67158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9DC78F07-1A48-F647-9D58-4B23EF4EE06C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38" y="-196850"/>
            <a:ext cx="680085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0350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54166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619125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19125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56143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780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34430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8" y="1574800"/>
            <a:ext cx="5229225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3412" y="1574800"/>
            <a:ext cx="3833813" cy="464820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022651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3413" y="889000"/>
            <a:ext cx="7877175" cy="508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41509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2" y="3524250"/>
            <a:ext cx="3121819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65367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5350" y="4476750"/>
            <a:ext cx="7358063" cy="29276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22"/>
          </p:nvPr>
        </p:nvSpPr>
        <p:spPr>
          <a:xfrm>
            <a:off x="895350" y="3055054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1421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5543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auto">
          <a:xfrm>
            <a:off x="0" y="514349"/>
            <a:ext cx="9144000" cy="8953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760413"/>
            <a:ext cx="8291512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30922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Rechthoek 4"/>
          <p:cNvSpPr/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8A2BDE-C3D2-1949-AFE5-52808CA2C2D1}" type="datetime5">
              <a:rPr lang="nl-NL" smtClean="0"/>
              <a:t>12-dec-20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B2166D-9F89-E946-BCF4-F4B9C39A62FE}" type="datetime5">
              <a:rPr lang="nl-NL" smtClean="0"/>
              <a:t>12-dec-20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90F801-E29C-F647-96BA-0AED12C8A639}" type="datetime5">
              <a:rPr lang="nl-NL" smtClean="0"/>
              <a:t>12-dec-20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A5A394-D7E8-C440-95C4-AA8EAB82B695}" type="datetime5">
              <a:rPr lang="nl-NL" smtClean="0"/>
              <a:t>12-dec-20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rgbClr val="F39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" name="Afbeelding 3" descr="bovenbalk PPT 2b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360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E35AB7C-2BF1-2049-B819-CD0EDF996998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LUMC Willem-Alexander Kinderziekenhuis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72" y="5873810"/>
            <a:ext cx="730044" cy="730044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73ADF-6737-F148-8CF2-E94A3BD41596}" type="datetimeFigureOut">
              <a:rPr lang="nl-NL" smtClean="0"/>
              <a:t>12-12-2020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AD5E4-DC19-A74E-8B28-9BA9F13946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54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633413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3413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6540500"/>
            <a:ext cx="31579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31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572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0287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2001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3716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web.nl/medweb/vacature.nsf/dispinstelling/wilhelmina-kinderziekenhuis.htm" TargetMode="External"/><Relationship Id="rId3" Type="http://schemas.openxmlformats.org/officeDocument/2006/relationships/image" Target="../media/image10.ti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wmv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video" Target="../media/media2.wm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23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1.tiff"/><Relationship Id="rId5" Type="http://schemas.microsoft.com/office/2007/relationships/media" Target="../media/media5.mp4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.tiff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Velocity-</a:t>
            </a:r>
            <a:r>
              <a:rPr lang="en-US" dirty="0" err="1"/>
              <a:t>onderzoek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update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xfrm>
            <a:off x="1322346" y="2003744"/>
            <a:ext cx="4530829" cy="415636"/>
          </a:xfrm>
        </p:spPr>
        <p:txBody>
          <a:bodyPr/>
          <a:lstStyle/>
          <a:p>
            <a:r>
              <a:rPr lang="en-US" dirty="0"/>
              <a:t>Arno Roest</a:t>
            </a:r>
            <a:endParaRPr lang="nl-NL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7C112942-1287-470A-830E-3137D15C5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921363" y="2833491"/>
            <a:ext cx="4623619" cy="34330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16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8E5A-30A0-4D06-A02B-5A13CB11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 </a:t>
            </a:r>
            <a:r>
              <a:rPr lang="en-US" dirty="0" err="1"/>
              <a:t>besluit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99905-5E5A-4877-82AA-60155EB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Het Velocity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hele </a:t>
            </a:r>
            <a:r>
              <a:rPr lang="en-US" dirty="0" err="1"/>
              <a:t>waardevolle</a:t>
            </a:r>
            <a:r>
              <a:rPr lang="en-US" dirty="0"/>
              <a:t> </a:t>
            </a:r>
            <a:r>
              <a:rPr lang="en-US" dirty="0" err="1"/>
              <a:t>inzichten</a:t>
            </a:r>
            <a:r>
              <a:rPr lang="en-US" dirty="0"/>
              <a:t> in de Fontan </a:t>
            </a:r>
            <a:r>
              <a:rPr lang="en-US" dirty="0" err="1"/>
              <a:t>circulatie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resultaten</a:t>
            </a:r>
            <a:r>
              <a:rPr lang="en-US" dirty="0"/>
              <a:t> </a:t>
            </a:r>
            <a:r>
              <a:rPr lang="en-US" dirty="0" err="1"/>
              <a:t>brengen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stapje</a:t>
            </a:r>
            <a:r>
              <a:rPr lang="en-US" dirty="0"/>
              <a:t> </a:t>
            </a:r>
            <a:r>
              <a:rPr lang="en-US" dirty="0" err="1"/>
              <a:t>dichterbij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behandeling</a:t>
            </a:r>
            <a:endParaRPr lang="en-US" dirty="0"/>
          </a:p>
          <a:p>
            <a:endParaRPr lang="nl-NL" dirty="0"/>
          </a:p>
          <a:p>
            <a:r>
              <a:rPr lang="nl-NL" dirty="0"/>
              <a:t>Heel veel dank aan alle </a:t>
            </a:r>
            <a:r>
              <a:rPr lang="nl-NL" dirty="0" err="1"/>
              <a:t>hartekinderen</a:t>
            </a:r>
            <a:r>
              <a:rPr lang="nl-NL" dirty="0"/>
              <a:t> die mee doen aan onderzoek!</a:t>
            </a:r>
          </a:p>
          <a:p>
            <a:endParaRPr lang="nl-NL" dirty="0"/>
          </a:p>
          <a:p>
            <a:r>
              <a:rPr lang="nl-NL" dirty="0"/>
              <a:t>Heel veel dank aan alle </a:t>
            </a:r>
            <a:r>
              <a:rPr lang="nl-NL" dirty="0" err="1"/>
              <a:t>hartekinderen</a:t>
            </a:r>
            <a:r>
              <a:rPr lang="nl-NL" dirty="0"/>
              <a:t> en hun ouders die zich zo inzetten om geld bij elkaar te krijgen voor onderzoek</a:t>
            </a:r>
          </a:p>
          <a:p>
            <a:endParaRPr lang="nl-NL" dirty="0"/>
          </a:p>
          <a:p>
            <a:r>
              <a:rPr lang="nl-NL" dirty="0"/>
              <a:t>Heel veel dank voor jullie aandacht!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7A8B-390C-48E7-94C3-15DE29BD2F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C78F07-1A48-F647-9D58-4B23EF4EE06C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A1AEE-C245-4FE0-B3B3-6F56EF0DA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1BC3C-ECA7-4BD9-979F-F0A671EFC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7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1"/>
            <a:ext cx="9154666" cy="49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60" y="2903336"/>
            <a:ext cx="3249656" cy="201093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07" y="4572611"/>
            <a:ext cx="2992212" cy="9810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9" y="2801433"/>
            <a:ext cx="2706618" cy="165416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95" y="1038109"/>
            <a:ext cx="2688050" cy="164708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808" y="1047299"/>
            <a:ext cx="2632211" cy="162215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19" y="894051"/>
            <a:ext cx="2703703" cy="165838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118" y="4041141"/>
            <a:ext cx="2486081" cy="152006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27" y="2552440"/>
            <a:ext cx="2312838" cy="1415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D8493-6C2F-4AA2-BE43-1E7709217640}"/>
              </a:ext>
            </a:extLst>
          </p:cNvPr>
          <p:cNvSpPr txBox="1"/>
          <p:nvPr/>
        </p:nvSpPr>
        <p:spPr>
          <a:xfrm>
            <a:off x="6170461" y="4936204"/>
            <a:ext cx="255542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 err="1">
                <a:solidFill>
                  <a:schemeClr val="accent2"/>
                </a:solidFill>
              </a:rPr>
              <a:t>Ons</a:t>
            </a:r>
            <a:r>
              <a:rPr lang="en-GB" sz="2100" b="1" dirty="0">
                <a:solidFill>
                  <a:schemeClr val="accent2"/>
                </a:solidFill>
              </a:rPr>
              <a:t> CAHAL team </a:t>
            </a:r>
          </a:p>
        </p:txBody>
      </p:sp>
    </p:spTree>
    <p:extLst>
      <p:ext uri="{BB962C8B-B14F-4D97-AF65-F5344CB8AC3E}">
        <p14:creationId xmlns:p14="http://schemas.microsoft.com/office/powerpoint/2010/main" val="16719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90" y="914400"/>
            <a:ext cx="801002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Follow Me Kindercardiologie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9CBB0D-5C54-4D58-8000-D86D3E690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Emma Kinderziekenhuis</a:t>
            </a:r>
          </a:p>
        </p:txBody>
      </p:sp>
      <p:pic>
        <p:nvPicPr>
          <p:cNvPr id="1028" name="Picture 4" descr="https://www.emmakids.nl/upload_mm/2/1/4/39_fullimage_slider_home_07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A03F7-E2D1-4619-BBE0-B279D028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125E3D-6876-4294-99EF-AA9BD8479F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dirty="0"/>
              <a:t>Wat is Follow Me?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dirty="0"/>
              <a:t>Waarom Follow Me?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dirty="0"/>
              <a:t>Hoe werkt Follow Me?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dirty="0"/>
              <a:t>Vragen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91DD2E-4551-47B0-A2BE-95804BE19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</p:spTree>
    <p:extLst>
      <p:ext uri="{BB962C8B-B14F-4D97-AF65-F5344CB8AC3E}">
        <p14:creationId xmlns:p14="http://schemas.microsoft.com/office/powerpoint/2010/main" val="41805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4FD81-F0E3-440F-B7B4-37434869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Follow Me?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D160F0-CDA7-42C4-9086-FFFCE783D9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Nazorgtraject voor kinderen met een hartoperatie op jonge leeftijd</a:t>
            </a:r>
          </a:p>
          <a:p>
            <a:r>
              <a:rPr lang="nl-NL" dirty="0"/>
              <a:t>Multidisciplinaire polikliniek</a:t>
            </a:r>
          </a:p>
          <a:p>
            <a:pPr lvl="1"/>
            <a:r>
              <a:rPr lang="nl-NL" dirty="0"/>
              <a:t>Verschillende zorgverleners die samenwerken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E123118-C916-4955-A820-FD19F68C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  <p:pic>
        <p:nvPicPr>
          <p:cNvPr id="6" name="Picture 5" descr="A picture containing toy, drawing, computer&#10;&#10;Description automatically generated">
            <a:extLst>
              <a:ext uri="{FF2B5EF4-FFF2-40B4-BE49-F238E27FC236}">
                <a16:creationId xmlns:a16="http://schemas.microsoft.com/office/drawing/2014/main" id="{51C74D0A-B5FC-4363-A2C9-ECA0FF0BFF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21" y="4095165"/>
            <a:ext cx="1169622" cy="1026344"/>
          </a:xfrm>
          <a:prstGeom prst="rect">
            <a:avLst/>
          </a:prstGeom>
        </p:spPr>
      </p:pic>
      <p:pic>
        <p:nvPicPr>
          <p:cNvPr id="1026" name="Picture 2" descr="Pediatric Heart Checkup And Diagnosis Illustration Stock Vector -  Illustration of child, flat: 135965422">
            <a:extLst>
              <a:ext uri="{FF2B5EF4-FFF2-40B4-BE49-F238E27FC236}">
                <a16:creationId xmlns:a16="http://schemas.microsoft.com/office/drawing/2014/main" id="{265BD364-D9D5-49C5-8F02-9A306E832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870" y="4177059"/>
            <a:ext cx="1411536" cy="11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on a beach&#10;&#10;Description automatically generated">
            <a:extLst>
              <a:ext uri="{FF2B5EF4-FFF2-40B4-BE49-F238E27FC236}">
                <a16:creationId xmlns:a16="http://schemas.microsoft.com/office/drawing/2014/main" id="{8583B39B-6124-46CC-913C-A99B0099A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95" y="4297296"/>
            <a:ext cx="1468988" cy="998623"/>
          </a:xfrm>
          <a:prstGeom prst="rect">
            <a:avLst/>
          </a:prstGeom>
        </p:spPr>
      </p:pic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EE74F4D-8220-4354-B80A-4CE9231E7B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9283" y="4081021"/>
            <a:ext cx="1288393" cy="102634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36E994-2E1B-45E4-8FA6-FAC1DAB9B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7840" y="4199251"/>
            <a:ext cx="1844711" cy="99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80E53C-0A01-4237-921E-54F7587C25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69" y="4199251"/>
            <a:ext cx="1008066" cy="8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4FD81-F0E3-440F-B7B4-37434869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Follow Me?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D160F0-CDA7-42C4-9086-FFFCE783D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2676491"/>
            <a:ext cx="5224458" cy="2813481"/>
          </a:xfrm>
        </p:spPr>
        <p:txBody>
          <a:bodyPr/>
          <a:lstStyle/>
          <a:p>
            <a:r>
              <a:rPr lang="nl-NL" dirty="0"/>
              <a:t>1. Follow Me kijkt verder dan de hartaandoening</a:t>
            </a:r>
          </a:p>
          <a:p>
            <a:r>
              <a:rPr lang="nl-NL" dirty="0"/>
              <a:t>    Aandacht voor:</a:t>
            </a:r>
          </a:p>
          <a:p>
            <a:pPr lvl="1"/>
            <a:r>
              <a:rPr lang="nl-NL" dirty="0"/>
              <a:t>Ontwikkeling</a:t>
            </a:r>
          </a:p>
          <a:p>
            <a:pPr lvl="1"/>
            <a:r>
              <a:rPr lang="nl-NL" dirty="0"/>
              <a:t>Inspanning en sportdeelname</a:t>
            </a:r>
          </a:p>
          <a:p>
            <a:pPr lvl="1"/>
            <a:r>
              <a:rPr lang="nl-NL" dirty="0"/>
              <a:t>Mentale en psychische gezondheid</a:t>
            </a:r>
          </a:p>
          <a:p>
            <a:pPr lvl="1"/>
            <a:r>
              <a:rPr lang="nl-NL" dirty="0"/>
              <a:t>Sociaal en schools functioneren</a:t>
            </a:r>
          </a:p>
          <a:p>
            <a:pPr lvl="1"/>
            <a:r>
              <a:rPr lang="nl-NL" dirty="0"/>
              <a:t>Erfelijkheid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E123118-C916-4955-A820-FD19F68C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  <p:pic>
        <p:nvPicPr>
          <p:cNvPr id="3074" name="Picture 2" descr="https://www.i-sana.be/wp-content/uploads/2019/08/sport-en-kinderen_110055730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3"/>
          <a:stretch/>
        </p:blipFill>
        <p:spPr bwMode="auto">
          <a:xfrm>
            <a:off x="6280926" y="1933834"/>
            <a:ext cx="2421608" cy="16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“Als scholen te vroeg opengaan, krijgen we zeker een tweede piek”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0925" y="3801441"/>
            <a:ext cx="2421608" cy="15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Follow Me?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2. Zorg en wetenschap hand in hand, waardoor:</a:t>
            </a:r>
          </a:p>
          <a:p>
            <a:pPr lvl="1"/>
            <a:r>
              <a:rPr lang="nl-NL" dirty="0"/>
              <a:t>Continue verbetering van het nazorgtraject</a:t>
            </a:r>
          </a:p>
          <a:p>
            <a:pPr lvl="1"/>
            <a:r>
              <a:rPr lang="nl-NL" dirty="0"/>
              <a:t>Kennis verkrijgen over de late effecten van hartoperaties bij jonge kinderen ( cardiaal, psychomotorisch, sport &amp; activiteit)</a:t>
            </a:r>
          </a:p>
          <a:p>
            <a:pPr lvl="1"/>
            <a:r>
              <a:rPr lang="nl-NL" dirty="0"/>
              <a:t>Kennis verkrijgen over effecten van een “zorg op maat” benadering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</p:spTree>
    <p:extLst>
      <p:ext uri="{BB962C8B-B14F-4D97-AF65-F5344CB8AC3E}">
        <p14:creationId xmlns:p14="http://schemas.microsoft.com/office/powerpoint/2010/main" val="14076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werkt Follow Me?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1. Pre-poliklinische vragenlijsten</a:t>
            </a:r>
          </a:p>
          <a:p>
            <a:pPr lvl="1"/>
            <a:r>
              <a:rPr lang="nl-NL" dirty="0"/>
              <a:t>Screening voorafgaand aan het polibezoek</a:t>
            </a:r>
          </a:p>
          <a:p>
            <a:pPr lvl="1"/>
            <a:r>
              <a:rPr lang="nl-NL" dirty="0"/>
              <a:t>Geeft inzicht in individuele aandachtspunten en uitdagingen</a:t>
            </a:r>
          </a:p>
          <a:p>
            <a:pPr lvl="2"/>
            <a:r>
              <a:rPr lang="nl-NL" dirty="0"/>
              <a:t>Perspectief kind</a:t>
            </a:r>
          </a:p>
          <a:p>
            <a:pPr lvl="2"/>
            <a:r>
              <a:rPr lang="nl-NL" dirty="0"/>
              <a:t>Perspectief ouder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</p:spTree>
    <p:extLst>
      <p:ext uri="{BB962C8B-B14F-4D97-AF65-F5344CB8AC3E}">
        <p14:creationId xmlns:p14="http://schemas.microsoft.com/office/powerpoint/2010/main" val="213639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Velocity-</a:t>
            </a:r>
            <a:r>
              <a:rPr lang="en-US" dirty="0" err="1"/>
              <a:t>studie</a:t>
            </a:r>
            <a:r>
              <a:rPr lang="en-US" dirty="0"/>
              <a:t>-</a:t>
            </a:r>
            <a:r>
              <a:rPr lang="en-US" dirty="0" err="1"/>
              <a:t>een</a:t>
            </a:r>
            <a:r>
              <a:rPr lang="en-US" dirty="0"/>
              <a:t> update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553200"/>
            <a:ext cx="609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23D294-B262-4EDE-891B-A886EA06F6D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2" descr="http://www.hartekind.nl/hartekind/assets/File/Hartekind_logo_CM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353"/>
            <a:ext cx="954347" cy="8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EBFA3E67-A327-4789-9805-C296835AA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9870" y="3413220"/>
            <a:ext cx="2365248" cy="576072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181101"/>
            <a:ext cx="53721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96" y="2581275"/>
            <a:ext cx="334460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 bwMode="auto">
          <a:xfrm>
            <a:off x="3081337" y="2805112"/>
            <a:ext cx="3793342" cy="33480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69" y="2537776"/>
            <a:ext cx="3209470" cy="365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3" y="2642756"/>
            <a:ext cx="3263394" cy="35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fbeeldingsresultaat voor wilhelmina kinderziekenhui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890962"/>
            <a:ext cx="2838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72" y="6553200"/>
            <a:ext cx="2652605" cy="31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54F0B0B-8CDA-4F9A-80DC-51EAB1119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044" y="3961081"/>
            <a:ext cx="3159544" cy="7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Hoe werkt Follow Me?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2. Gecombineerde polikliniekcontacten met o.a.:</a:t>
            </a:r>
          </a:p>
          <a:p>
            <a:pPr lvl="1"/>
            <a:r>
              <a:rPr lang="nl-NL"/>
              <a:t>Cardiologische controle</a:t>
            </a:r>
          </a:p>
          <a:p>
            <a:pPr lvl="1"/>
            <a:r>
              <a:rPr lang="nl-NL"/>
              <a:t>Testen van de inspanning</a:t>
            </a:r>
          </a:p>
          <a:p>
            <a:pPr lvl="1"/>
            <a:r>
              <a:rPr lang="nl-NL"/>
              <a:t>Onderzoek naar ontwikkeling en psychosociaal functioneren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Follow Me | December 2020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68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werkt Follow Me?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3. Individuele zorgplannen</a:t>
            </a:r>
          </a:p>
          <a:p>
            <a:pPr lvl="1"/>
            <a:r>
              <a:rPr lang="nl-NL" dirty="0"/>
              <a:t>Kind staat centraal, niet de ziekte</a:t>
            </a:r>
          </a:p>
          <a:p>
            <a:pPr lvl="1"/>
            <a:r>
              <a:rPr lang="nl-NL" dirty="0"/>
              <a:t>Gericht op verbeteren/stimuleren/ondersteunen van mentaal en fysiek functioneren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</p:spTree>
    <p:extLst>
      <p:ext uri="{BB962C8B-B14F-4D97-AF65-F5344CB8AC3E}">
        <p14:creationId xmlns:p14="http://schemas.microsoft.com/office/powerpoint/2010/main" val="41683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Vragen vanuit de zaal?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</p:spTree>
    <p:extLst>
      <p:ext uri="{BB962C8B-B14F-4D97-AF65-F5344CB8AC3E}">
        <p14:creationId xmlns:p14="http://schemas.microsoft.com/office/powerpoint/2010/main" val="7510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5DD129E-907D-47EF-9A0B-7CD196CC3F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Dank voor uw aandacht in interesse!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07EF8B-09A7-406A-B518-56E4D323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Follow Me | December 2020</a:t>
            </a:r>
          </a:p>
        </p:txBody>
      </p:sp>
      <p:pic>
        <p:nvPicPr>
          <p:cNvPr id="4098" name="Picture 2" descr="https://www.gezondheidsnet.nl/sites/gezondheidsnet/files/styles/pol_carousel/public/pijn_borst.jpg?itok=0IClMDcS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hthoek"/>
          <p:cNvSpPr/>
          <p:nvPr/>
        </p:nvSpPr>
        <p:spPr>
          <a:xfrm>
            <a:off x="295275" y="1143000"/>
            <a:ext cx="8553450" cy="4707946"/>
          </a:xfrm>
          <a:prstGeom prst="rect">
            <a:avLst/>
          </a:prstGeom>
          <a:solidFill>
            <a:srgbClr val="F8F5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 eaLnBrk="1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26" name="Agenda"/>
          <p:cNvSpPr txBox="1"/>
          <p:nvPr/>
        </p:nvSpPr>
        <p:spPr>
          <a:xfrm>
            <a:off x="432044" y="1095287"/>
            <a:ext cx="7601613" cy="4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5500" b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</a:pPr>
            <a:endParaRPr sz="2700" b="1" kern="0" dirty="0"/>
          </a:p>
        </p:txBody>
      </p:sp>
      <p:sp>
        <p:nvSpPr>
          <p:cNvPr id="127" name="Doelstelling LCD 2021.…"/>
          <p:cNvSpPr txBox="1"/>
          <p:nvPr/>
        </p:nvSpPr>
        <p:spPr>
          <a:xfrm>
            <a:off x="1299115" y="2739866"/>
            <a:ext cx="38537" cy="252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 defTabSz="309563" eaLnBrk="1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defRPr b="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125" kern="0" dirty="0">
              <a:solidFill>
                <a:srgbClr val="5E5E5E"/>
              </a:solidFill>
              <a:latin typeface="Open Sans"/>
              <a:sym typeface="Open Sans"/>
            </a:endParaRPr>
          </a:p>
        </p:txBody>
      </p:sp>
      <p:pic>
        <p:nvPicPr>
          <p:cNvPr id="6" name="Picture 2" descr="Afbeelding kan het volgende bevatten: een of meer mensen, kind, tekst en close-up">
            <a:extLst>
              <a:ext uri="{FF2B5EF4-FFF2-40B4-BE49-F238E27FC236}">
                <a16:creationId xmlns:a16="http://schemas.microsoft.com/office/drawing/2014/main" id="{C3AA9E69-2BC4-464B-BB48-683560B8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4" y="1207807"/>
            <a:ext cx="5969864" cy="22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sinus patientenvereniging aangeboren hartafwijkingen">
            <a:extLst>
              <a:ext uri="{FF2B5EF4-FFF2-40B4-BE49-F238E27FC236}">
                <a16:creationId xmlns:a16="http://schemas.microsoft.com/office/drawing/2014/main" id="{C9D0370A-6294-DA44-B126-C1D75C32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23" y="2450209"/>
            <a:ext cx="1622862" cy="229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947FDEC-9894-064C-8590-5C3194D914CE}"/>
              </a:ext>
            </a:extLst>
          </p:cNvPr>
          <p:cNvSpPr txBox="1"/>
          <p:nvPr/>
        </p:nvSpPr>
        <p:spPr>
          <a:xfrm>
            <a:off x="609862" y="3449318"/>
            <a:ext cx="6267260" cy="2369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eaLnBrk="1" fontAlgn="auto">
              <a:spcBef>
                <a:spcPts val="0"/>
              </a:spcBef>
              <a:spcAft>
                <a:spcPts val="0"/>
              </a:spcAft>
            </a:pPr>
            <a:r>
              <a:rPr lang="nl-NL" sz="2025" b="1" kern="0" noProof="1">
                <a:solidFill>
                  <a:srgbClr val="000000"/>
                </a:solidFill>
                <a:latin typeface="Helvetica Neue"/>
                <a:sym typeface="Helvetica Neue"/>
              </a:rPr>
              <a:t>Word lid! € 28,- per jaar </a:t>
            </a:r>
            <a:br>
              <a:rPr lang="nl-NL" sz="1500" b="1" kern="0" noProof="1">
                <a:solidFill>
                  <a:srgbClr val="000000"/>
                </a:solidFill>
                <a:latin typeface="Helvetica Neue"/>
                <a:sym typeface="Helvetica Neue"/>
              </a:rPr>
            </a:br>
            <a:endParaRPr lang="nl-NL" sz="1125" b="1" kern="0" noProof="1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309563" eaLnBrk="1" fontAlgn="auto">
              <a:spcBef>
                <a:spcPts val="0"/>
              </a:spcBef>
              <a:spcAft>
                <a:spcPts val="0"/>
              </a:spcAft>
            </a:pPr>
            <a: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  <a:t>Alle voordelen op een rij:</a:t>
            </a:r>
          </a:p>
          <a:p>
            <a:pPr marL="171450" indent="-171450" defTabSz="309563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  <a:t>4x per de Sinus</a:t>
            </a:r>
          </a:p>
          <a:p>
            <a:pPr marL="171450" indent="-171450" defTabSz="309563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  <a:t>Bezoek van onze activiteiten zoals kidsdag, papadag, manaverwendag</a:t>
            </a:r>
          </a:p>
          <a:p>
            <a:pPr marL="171450" indent="-171450" defTabSz="309563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  <a:t>Onze workshops voor verschillende doelgroepen zoals vaders, moeders en ook gericht voor volwassenen op arbeidsparticipatie</a:t>
            </a:r>
          </a:p>
          <a:p>
            <a:pPr marL="171450" indent="-171450" defTabSz="309563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  <a:t>(Online) Huiskamer bijeenkomsten</a:t>
            </a:r>
          </a:p>
          <a:p>
            <a:pPr marL="171450" indent="-171450" defTabSz="309563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  <a:t>Nieuwsbrief</a:t>
            </a:r>
            <a:br>
              <a:rPr lang="nl-NL" sz="1125" kern="0" noProof="1">
                <a:solidFill>
                  <a:srgbClr val="000000"/>
                </a:solidFill>
                <a:latin typeface="Helvetica Neue"/>
                <a:sym typeface="Helvetica Neue"/>
              </a:rPr>
            </a:br>
            <a:endParaRPr lang="nl-NL" sz="1125" kern="0" noProof="1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algn="ctr" defTabSz="309563" eaLnBrk="1" fontAlgn="auto">
              <a:spcBef>
                <a:spcPts val="0"/>
              </a:spcBef>
              <a:spcAft>
                <a:spcPts val="0"/>
              </a:spcAft>
            </a:pPr>
            <a:r>
              <a:rPr lang="nl-NL" sz="3000" b="1" kern="0" noProof="1">
                <a:solidFill>
                  <a:srgbClr val="000000"/>
                </a:solidFill>
                <a:latin typeface="Helvetica Neue"/>
                <a:sym typeface="Helvetica Neue"/>
              </a:rPr>
              <a:t>www.aangeborenhartafwijking.nl</a:t>
            </a:r>
          </a:p>
        </p:txBody>
      </p:sp>
      <p:sp>
        <p:nvSpPr>
          <p:cNvPr id="3" name="AutoShape 1" descr="image001.gif">
            <a:extLst>
              <a:ext uri="{FF2B5EF4-FFF2-40B4-BE49-F238E27FC236}">
                <a16:creationId xmlns:a16="http://schemas.microsoft.com/office/drawing/2014/main" id="{05BDAA8E-905D-CE48-AE15-F7D3F5BDE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725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pPr algn="ctr" defTabSz="309563" eaLnBrk="1" fontAlgn="auto">
              <a:spcBef>
                <a:spcPts val="0"/>
              </a:spcBef>
              <a:spcAft>
                <a:spcPts val="0"/>
              </a:spcAft>
            </a:pPr>
            <a:endParaRPr lang="nl-NL" sz="1125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4" name="AutoShape 2" descr="image001.gif">
            <a:extLst>
              <a:ext uri="{FF2B5EF4-FFF2-40B4-BE49-F238E27FC236}">
                <a16:creationId xmlns:a16="http://schemas.microsoft.com/office/drawing/2014/main" id="{F28B72B1-4AA3-5845-869E-8BC80273B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0" y="91440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pPr algn="ctr" defTabSz="309563" eaLnBrk="1" fontAlgn="auto">
              <a:spcBef>
                <a:spcPts val="0"/>
              </a:spcBef>
              <a:spcAft>
                <a:spcPts val="0"/>
              </a:spcAft>
            </a:pPr>
            <a:endParaRPr lang="nl-NL" sz="1125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43645D0-514D-AB47-A75D-1AD35D71A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57" y="1170704"/>
            <a:ext cx="2230668" cy="580664"/>
          </a:xfrm>
          <a:prstGeom prst="rect">
            <a:avLst/>
          </a:prstGeom>
        </p:spPr>
      </p:pic>
      <p:pic>
        <p:nvPicPr>
          <p:cNvPr id="15" name="Afbeelding" descr="Afbeelding">
            <a:extLst>
              <a:ext uri="{FF2B5EF4-FFF2-40B4-BE49-F238E27FC236}">
                <a16:creationId xmlns:a16="http://schemas.microsoft.com/office/drawing/2014/main" id="{FAB28DF3-2119-4947-AA59-1F3D17874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963" y="5253640"/>
            <a:ext cx="676722" cy="597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,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binnen, persoon, muur, vat&#10;&#10;Automatisch gegenereerde beschrijving">
            <a:extLst>
              <a:ext uri="{FF2B5EF4-FFF2-40B4-BE49-F238E27FC236}">
                <a16:creationId xmlns:a16="http://schemas.microsoft.com/office/drawing/2014/main" id="{EDFFE281-3A84-482E-88AA-F9536F482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696"/>
            <a:ext cx="9144000" cy="6333307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09279099-6762-4E5A-B339-0B4B73C86BC4}"/>
              </a:ext>
            </a:extLst>
          </p:cNvPr>
          <p:cNvSpPr/>
          <p:nvPr/>
        </p:nvSpPr>
        <p:spPr>
          <a:xfrm>
            <a:off x="6924984" y="679970"/>
            <a:ext cx="1982624" cy="19398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800" b="1" dirty="0">
                <a:solidFill>
                  <a:prstClr val="black"/>
                </a:solidFill>
                <a:latin typeface="Calibri"/>
              </a:rPr>
              <a:t>Word NU donateur!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F3DB03F-E2B0-427D-A28E-610381B9B7FD}"/>
              </a:ext>
            </a:extLst>
          </p:cNvPr>
          <p:cNvSpPr/>
          <p:nvPr/>
        </p:nvSpPr>
        <p:spPr>
          <a:xfrm>
            <a:off x="6243639" y="4352777"/>
            <a:ext cx="2214561" cy="20928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3E4165-5A58-4961-B4E4-438CDB261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947" y="4702322"/>
            <a:ext cx="1428102" cy="14141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A45BD3-1243-4467-A012-75247957B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512" y="2030175"/>
            <a:ext cx="549567" cy="471486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6EE0BDD9-F9A7-438C-A865-649FAFB3ECC9}"/>
              </a:ext>
            </a:extLst>
          </p:cNvPr>
          <p:cNvSpPr/>
          <p:nvPr/>
        </p:nvSpPr>
        <p:spPr>
          <a:xfrm>
            <a:off x="253361" y="506039"/>
            <a:ext cx="2236478" cy="215819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</a:rPr>
              <a:t>Help ons het leven voor Hartekinderen beter te maken! Scan de QR code…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3B4641B-7060-472C-9FAD-9654178053EC}"/>
              </a:ext>
            </a:extLst>
          </p:cNvPr>
          <p:cNvSpPr txBox="1"/>
          <p:nvPr/>
        </p:nvSpPr>
        <p:spPr>
          <a:xfrm>
            <a:off x="0" y="625388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white"/>
                </a:solidFill>
                <a:latin typeface="Calibri"/>
                <a:ea typeface="+mn-ea"/>
              </a:rPr>
              <a:t>www.hartekind.nl</a:t>
            </a:r>
          </a:p>
        </p:txBody>
      </p:sp>
    </p:spTree>
    <p:extLst>
      <p:ext uri="{BB962C8B-B14F-4D97-AF65-F5344CB8AC3E}">
        <p14:creationId xmlns:p14="http://schemas.microsoft.com/office/powerpoint/2010/main" val="119141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techniek</a:t>
            </a:r>
            <a:r>
              <a:rPr lang="en-US" dirty="0"/>
              <a:t>: 4D-flow MRI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Manier</a:t>
            </a:r>
            <a:r>
              <a:rPr lang="en-US" dirty="0"/>
              <a:t> om </a:t>
            </a:r>
            <a:r>
              <a:rPr lang="en-US" b="1" dirty="0"/>
              <a:t>de </a:t>
            </a:r>
            <a:r>
              <a:rPr lang="en-US" b="1" dirty="0" err="1"/>
              <a:t>richting</a:t>
            </a:r>
            <a:r>
              <a:rPr lang="en-US" b="1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b="1" dirty="0"/>
              <a:t>de </a:t>
            </a:r>
            <a:r>
              <a:rPr lang="en-US" b="1" dirty="0" err="1"/>
              <a:t>snelheid</a:t>
            </a:r>
            <a:r>
              <a:rPr lang="en-US" b="1" dirty="0"/>
              <a:t> van </a:t>
            </a:r>
            <a:r>
              <a:rPr lang="en-US" b="1" dirty="0" err="1"/>
              <a:t>bloed</a:t>
            </a:r>
            <a:r>
              <a:rPr lang="en-US" b="1" dirty="0"/>
              <a:t> </a:t>
            </a:r>
            <a:r>
              <a:rPr lang="en-US" dirty="0"/>
              <a:t>in het hart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vaten</a:t>
            </a:r>
            <a:r>
              <a:rPr lang="en-US" dirty="0"/>
              <a:t> in </a:t>
            </a:r>
            <a:r>
              <a:rPr lang="en-US" dirty="0" err="1"/>
              <a:t>beeld</a:t>
            </a:r>
            <a:r>
              <a:rPr lang="en-US" dirty="0"/>
              <a:t> te </a:t>
            </a:r>
            <a:r>
              <a:rPr lang="en-US" dirty="0" err="1"/>
              <a:t>krijgen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Waarom</a:t>
            </a:r>
            <a:r>
              <a:rPr lang="en-US" b="1" dirty="0"/>
              <a:t> </a:t>
            </a:r>
            <a:r>
              <a:rPr lang="en-US" b="1" dirty="0" err="1"/>
              <a:t>willen</a:t>
            </a:r>
            <a:r>
              <a:rPr lang="en-US" b="1" dirty="0"/>
              <a:t> we </a:t>
            </a:r>
            <a:r>
              <a:rPr lang="en-US" b="1" dirty="0" err="1"/>
              <a:t>dat</a:t>
            </a:r>
            <a:r>
              <a:rPr lang="en-US" b="1" dirty="0"/>
              <a:t> </a:t>
            </a:r>
            <a:r>
              <a:rPr lang="en-US" b="1" dirty="0" err="1"/>
              <a:t>toepassen</a:t>
            </a:r>
            <a:r>
              <a:rPr lang="en-US" b="1" dirty="0"/>
              <a:t>? </a:t>
            </a:r>
            <a:r>
              <a:rPr lang="en-US" b="1" dirty="0" err="1"/>
              <a:t>Afwijkende</a:t>
            </a:r>
            <a:r>
              <a:rPr lang="en-US" b="1" dirty="0"/>
              <a:t> </a:t>
            </a:r>
            <a:r>
              <a:rPr lang="en-US" b="1" dirty="0" err="1"/>
              <a:t>bloedstromen</a:t>
            </a:r>
            <a:r>
              <a:rPr lang="en-US" b="1" dirty="0"/>
              <a:t>!</a:t>
            </a:r>
            <a:endParaRPr lang="en-GB" b="1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52726"/>
            <a:ext cx="297032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9" y="2752726"/>
            <a:ext cx="24261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ILV_4K_Fontan11_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5222876" y="3289592"/>
            <a:ext cx="3463921" cy="2644775"/>
          </a:xfrm>
          <a:prstGeom prst="rect">
            <a:avLst/>
          </a:prstGeom>
        </p:spPr>
      </p:pic>
      <p:pic>
        <p:nvPicPr>
          <p:cNvPr id="12" name="Picture 2" descr="http://www.hartekind.nl/hartekind/assets/File/Hartekind_logo_CMY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353"/>
            <a:ext cx="954347" cy="8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 1 TCPC wmv fil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880019"/>
            <a:ext cx="5395566" cy="303500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72" y="6553200"/>
            <a:ext cx="2652605" cy="31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2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C67210D-3F5F-D145-86E3-10C8044E57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2546" y="1500148"/>
            <a:ext cx="2832652" cy="4248125"/>
          </a:xfrm>
          <a:prstGeom prst="rect">
            <a:avLst/>
          </a:prstGeom>
        </p:spPr>
      </p:pic>
      <p:pic>
        <p:nvPicPr>
          <p:cNvPr id="9" name="Small_conduit.mp4">
            <a:hlinkClick r:id="" action="ppaction://media"/>
            <a:extLst>
              <a:ext uri="{FF2B5EF4-FFF2-40B4-BE49-F238E27FC236}">
                <a16:creationId xmlns:a16="http://schemas.microsoft.com/office/drawing/2014/main" id="{62941B0B-76C8-8043-A8A3-2F2F10337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480" y="3728780"/>
            <a:ext cx="2608541" cy="1956405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2BD3283-64E9-2340-83E1-745D9D3A0895}"/>
              </a:ext>
            </a:extLst>
          </p:cNvPr>
          <p:cNvCxnSpPr>
            <a:cxnSpLocks/>
          </p:cNvCxnSpPr>
          <p:nvPr/>
        </p:nvCxnSpPr>
        <p:spPr>
          <a:xfrm flipV="1">
            <a:off x="2819020" y="4103848"/>
            <a:ext cx="1709852" cy="603134"/>
          </a:xfrm>
          <a:prstGeom prst="line">
            <a:avLst/>
          </a:prstGeom>
          <a:ln w="44450" cap="rnd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VC-Conduit distortion.mp4">
            <a:hlinkClick r:id="" action="ppaction://media"/>
            <a:extLst>
              <a:ext uri="{FF2B5EF4-FFF2-40B4-BE49-F238E27FC236}">
                <a16:creationId xmlns:a16="http://schemas.microsoft.com/office/drawing/2014/main" id="{74123573-8187-F749-AE6A-728C2C0149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5784" y="3728779"/>
            <a:ext cx="2574344" cy="1930758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7F5E2FD4-F8D5-0C4F-83E6-E46C4A17477D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586920" y="4694158"/>
            <a:ext cx="1748864" cy="357382"/>
          </a:xfrm>
          <a:prstGeom prst="line">
            <a:avLst/>
          </a:prstGeom>
          <a:ln w="44450" cap="rnd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Vortex_LPA.mp4">
            <a:hlinkClick r:id="" action="ppaction://media"/>
            <a:extLst>
              <a:ext uri="{FF2B5EF4-FFF2-40B4-BE49-F238E27FC236}">
                <a16:creationId xmlns:a16="http://schemas.microsoft.com/office/drawing/2014/main" id="{E7379A1B-0B3B-DC4E-8BB8-F969CF0F1E4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35784" y="1383546"/>
            <a:ext cx="2608541" cy="1956406"/>
          </a:xfrm>
          <a:prstGeom prst="rect">
            <a:avLst/>
          </a:prstGeom>
        </p:spPr>
      </p:pic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710713D-8C0B-8F4E-BF2E-7FC3DECCEB3F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866640" y="2361749"/>
            <a:ext cx="1469144" cy="493725"/>
          </a:xfrm>
          <a:prstGeom prst="line">
            <a:avLst/>
          </a:prstGeom>
          <a:ln w="44450" cap="rnd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Helix_RPA.mp4">
            <a:hlinkClick r:id="" action="ppaction://media"/>
            <a:extLst>
              <a:ext uri="{FF2B5EF4-FFF2-40B4-BE49-F238E27FC236}">
                <a16:creationId xmlns:a16="http://schemas.microsoft.com/office/drawing/2014/main" id="{CF12277F-26B3-FE4E-8B9C-8BFD15E821FC}"/>
              </a:ext>
            </a:extLst>
          </p:cNvPr>
          <p:cNvPicPr>
            <a:picLocks noGrp="1" noChangeAspect="1"/>
          </p:cNvPicPr>
          <p:nvPr>
            <p:ph idx="1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0480" y="1392695"/>
            <a:ext cx="2600375" cy="1950237"/>
          </a:xfrm>
        </p:spPr>
      </p:pic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581423C5-9350-DE4E-A8C4-54969889C4A0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810855" y="2367814"/>
            <a:ext cx="1259700" cy="386339"/>
          </a:xfrm>
          <a:prstGeom prst="line">
            <a:avLst/>
          </a:prstGeom>
          <a:ln w="44450" cap="rnd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GB" dirty="0"/>
              <a:t>4D flow of the Fontan Circulation</a:t>
            </a:r>
          </a:p>
        </p:txBody>
      </p:sp>
    </p:spTree>
    <p:extLst>
      <p:ext uri="{BB962C8B-B14F-4D97-AF65-F5344CB8AC3E}">
        <p14:creationId xmlns:p14="http://schemas.microsoft.com/office/powerpoint/2010/main" val="14408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showWhenStopped="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showWhenStopped="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4478-DDCA-4373-90BD-70F2F78D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hebben</a:t>
            </a:r>
            <a:r>
              <a:rPr lang="en-US" dirty="0"/>
              <a:t> we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gedaan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3B7A3-7DEA-4FB7-B65A-7EEA97EB0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Tot 1 December 2020 </a:t>
            </a:r>
            <a:r>
              <a:rPr lang="en-US" b="1" dirty="0" err="1"/>
              <a:t>bij</a:t>
            </a:r>
            <a:r>
              <a:rPr lang="en-US" b="1" dirty="0"/>
              <a:t> 65 </a:t>
            </a:r>
            <a:r>
              <a:rPr lang="en-US" b="1" dirty="0" err="1"/>
              <a:t>patienten</a:t>
            </a:r>
            <a:r>
              <a:rPr lang="en-US" b="1" dirty="0"/>
              <a:t> met </a:t>
            </a:r>
            <a:r>
              <a:rPr lang="en-US" b="1" dirty="0" err="1"/>
              <a:t>een</a:t>
            </a:r>
            <a:r>
              <a:rPr lang="en-US" b="1" dirty="0"/>
              <a:t> Fontan </a:t>
            </a:r>
            <a:r>
              <a:rPr lang="en-US" b="1" dirty="0" err="1"/>
              <a:t>circulatie</a:t>
            </a:r>
            <a:r>
              <a:rPr lang="en-US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Uitgebreid</a:t>
            </a:r>
            <a:r>
              <a:rPr lang="en-US" dirty="0"/>
              <a:t> MRI </a:t>
            </a:r>
            <a:r>
              <a:rPr lang="en-US" dirty="0" err="1"/>
              <a:t>onderzoeksprotocol</a:t>
            </a:r>
            <a:r>
              <a:rPr lang="en-US" dirty="0"/>
              <a:t> </a:t>
            </a:r>
            <a:r>
              <a:rPr lang="en-US" dirty="0" err="1"/>
              <a:t>ontwikkeld</a:t>
            </a:r>
            <a:r>
              <a:rPr lang="en-US" dirty="0"/>
              <a:t>: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4D flow </a:t>
            </a:r>
            <a:r>
              <a:rPr lang="en-US" dirty="0" err="1"/>
              <a:t>metingen</a:t>
            </a:r>
            <a:r>
              <a:rPr lang="en-US" dirty="0"/>
              <a:t>, 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metingen</a:t>
            </a:r>
            <a:r>
              <a:rPr lang="en-US" dirty="0"/>
              <a:t> om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invloed</a:t>
            </a:r>
            <a:r>
              <a:rPr lang="en-US" dirty="0"/>
              <a:t> van </a:t>
            </a:r>
            <a:r>
              <a:rPr lang="en-US" dirty="0" err="1"/>
              <a:t>ademhaling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kijken</a:t>
            </a:r>
            <a:r>
              <a:rPr lang="en-US" dirty="0"/>
              <a:t>: </a:t>
            </a:r>
            <a:r>
              <a:rPr lang="en-US" dirty="0" err="1"/>
              <a:t>realtime</a:t>
            </a:r>
            <a:r>
              <a:rPr lang="en-US" dirty="0"/>
              <a:t> </a:t>
            </a:r>
            <a:r>
              <a:rPr lang="en-US" dirty="0" err="1"/>
              <a:t>flowmetingen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MRI van de Lever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Inspanningstest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Bloedonderzoek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ontlasting</a:t>
            </a:r>
            <a:r>
              <a:rPr lang="en-US" dirty="0"/>
              <a:t> op </a:t>
            </a:r>
            <a:r>
              <a:rPr lang="en-US" dirty="0" err="1"/>
              <a:t>speciale</a:t>
            </a:r>
            <a:r>
              <a:rPr lang="en-US" dirty="0"/>
              <a:t> </a:t>
            </a:r>
            <a:r>
              <a:rPr lang="en-US" dirty="0" err="1"/>
              <a:t>eiwitten</a:t>
            </a:r>
            <a:endParaRPr lang="en-US" dirty="0"/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24C8-B272-4977-A477-4788962628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C78F07-1A48-F647-9D58-4B23EF4EE06C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81E03-0016-4AE6-B282-B16CE0F87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7DC54-90D6-4E54-8CFD-B745E70AF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LUMC Willem-Alexander Kinderziekenhuis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21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73E0-5FC5-47EB-B5A4-D158F546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hebben</a:t>
            </a:r>
            <a:r>
              <a:rPr lang="en-US" dirty="0"/>
              <a:t> we al </a:t>
            </a:r>
            <a:r>
              <a:rPr lang="en-US" dirty="0" err="1"/>
              <a:t>gepubliceerd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89CE5-1D54-47C9-A5DB-8E71B30D3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C78F07-1A48-F647-9D58-4B23EF4EE06C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4B25F-95D1-431E-9DED-50511F64A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868B3-75FE-4FD9-AD95-19DD9BBE5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LUMC Willem-Alexander Kinderziekenhuis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64F7D-5254-470C-A0E3-86E962145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14" y="1062625"/>
            <a:ext cx="2785587" cy="2698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7928A-4201-4878-AB87-5EAF8D64C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" y="1040312"/>
            <a:ext cx="4874342" cy="3375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CF7C7-EFD9-405B-A4F8-A63740D07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454" y="2412102"/>
            <a:ext cx="3530996" cy="3705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D596D-1EA5-4079-99F9-4B53DAE24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81" y="2728247"/>
            <a:ext cx="8340213" cy="2402501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7942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B30D-714D-4E57-A3A9-CC1BCE2D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 </a:t>
            </a:r>
            <a:r>
              <a:rPr lang="en-US" dirty="0" err="1"/>
              <a:t>dit</a:t>
            </a:r>
            <a:r>
              <a:rPr lang="en-US" dirty="0"/>
              <a:t> moment hard </a:t>
            </a:r>
            <a:r>
              <a:rPr lang="en-US" dirty="0" err="1"/>
              <a:t>bezig</a:t>
            </a:r>
            <a:r>
              <a:rPr lang="en-US" dirty="0"/>
              <a:t> om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284B9-EAE4-42D2-B376-6C32B5AFB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 is het effect van de </a:t>
            </a:r>
            <a:r>
              <a:rPr lang="en-US" dirty="0" err="1"/>
              <a:t>afwijkende</a:t>
            </a:r>
            <a:r>
              <a:rPr lang="en-US" dirty="0"/>
              <a:t> </a:t>
            </a:r>
            <a:r>
              <a:rPr lang="en-US" dirty="0" err="1"/>
              <a:t>bloedstromen</a:t>
            </a:r>
            <a:r>
              <a:rPr lang="en-US" dirty="0"/>
              <a:t> op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verlies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C0D0E-C300-4011-A274-015AAE4CED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C78F07-1A48-F647-9D58-4B23EF4EE06C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53C1B-19FB-428F-851F-E4957F5B6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81E76-EEE6-4FDD-9EF7-ED6F37810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LUMC Willem-Alexander Kinderziekenhuis</a:t>
            </a:r>
            <a:endParaRPr lang="en-GB" dirty="0"/>
          </a:p>
        </p:txBody>
      </p:sp>
      <p:pic>
        <p:nvPicPr>
          <p:cNvPr id="8" name="322016pathlines">
            <a:hlinkClick r:id="" action="ppaction://media"/>
            <a:extLst>
              <a:ext uri="{FF2B5EF4-FFF2-40B4-BE49-F238E27FC236}">
                <a16:creationId xmlns:a16="http://schemas.microsoft.com/office/drawing/2014/main" id="{8C1D6E48-DB7B-4BB0-B3BE-EF351A831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435" r="51004" b="23656"/>
          <a:stretch/>
        </p:blipFill>
        <p:spPr>
          <a:xfrm>
            <a:off x="425860" y="2016126"/>
            <a:ext cx="2693424" cy="220287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0A1F318-DFF7-4397-818B-6B18A4ACF9A3}"/>
              </a:ext>
            </a:extLst>
          </p:cNvPr>
          <p:cNvSpPr/>
          <p:nvPr/>
        </p:nvSpPr>
        <p:spPr>
          <a:xfrm>
            <a:off x="3305469" y="2846592"/>
            <a:ext cx="707436" cy="322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3030E-79A8-48EE-A140-95813BD253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/>
        </p:blipFill>
        <p:spPr>
          <a:xfrm>
            <a:off x="1602457" y="4597697"/>
            <a:ext cx="5517740" cy="198703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CD8EAC1-FAD7-4BB7-B0E5-28DCC81A27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72000" y="2016126"/>
            <a:ext cx="3434715" cy="255027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8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84B8-C6A8-405A-BBDF-5DBFAE45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komende</a:t>
            </a:r>
            <a:r>
              <a:rPr lang="en-US" dirty="0"/>
              <a:t> </a:t>
            </a:r>
            <a:r>
              <a:rPr lang="en-US" dirty="0" err="1"/>
              <a:t>maanden</a:t>
            </a:r>
            <a:r>
              <a:rPr lang="en-US" dirty="0"/>
              <a:t>: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F5D4-1EFA-492C-9139-230E5E11A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 is het effect van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verlies</a:t>
            </a:r>
            <a:r>
              <a:rPr lang="en-US" dirty="0"/>
              <a:t> op: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De lever 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Bloedwaardes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eiwitten</a:t>
            </a:r>
            <a:r>
              <a:rPr lang="en-US" dirty="0"/>
              <a:t> in de </a:t>
            </a:r>
            <a:r>
              <a:rPr lang="en-US" dirty="0" err="1"/>
              <a:t>ontlasting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inspanningscapaciteit</a:t>
            </a:r>
            <a:r>
              <a:rPr lang="en-US" dirty="0"/>
              <a:t>?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NL" dirty="0"/>
              <a:t>Wat doen we met de extra metingen? Invloed ademhaling: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B102B-AA6A-4F56-9C1D-AEE9AF4D95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C78F07-1A48-F647-9D58-4B23EF4EE06C}" type="datetime5">
              <a:rPr lang="nl-NL" smtClean="0"/>
              <a:t>12-dec-20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A8ABF-E770-4548-85BD-0310FAE15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FD16-7921-4201-9312-4C4273DDA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LUMC Willem-Alexander Kinderziekenhuis</a:t>
            </a:r>
            <a:endParaRPr lang="en-GB" dirty="0"/>
          </a:p>
        </p:txBody>
      </p:sp>
      <p:pic>
        <p:nvPicPr>
          <p:cNvPr id="9" name="Afbeelding 3">
            <a:extLst>
              <a:ext uri="{FF2B5EF4-FFF2-40B4-BE49-F238E27FC236}">
                <a16:creationId xmlns:a16="http://schemas.microsoft.com/office/drawing/2014/main" id="{247E8562-4A1A-4B8C-9E92-5E15EC51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62" y="3543585"/>
            <a:ext cx="1573151" cy="23592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E805AF-8188-45CB-BD53-CAB4AD62C2AB}"/>
              </a:ext>
            </a:extLst>
          </p:cNvPr>
          <p:cNvGrpSpPr/>
          <p:nvPr/>
        </p:nvGrpSpPr>
        <p:grpSpPr>
          <a:xfrm>
            <a:off x="1924560" y="3429000"/>
            <a:ext cx="3858395" cy="2359252"/>
            <a:chOff x="1924560" y="3429000"/>
            <a:chExt cx="3858395" cy="2359252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8973593A-6058-4387-BA41-802E12A3F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286" y="3429000"/>
              <a:ext cx="3145669" cy="2359252"/>
            </a:xfrm>
            <a:prstGeom prst="rect">
              <a:avLst/>
            </a:prstGeom>
          </p:spPr>
        </p:pic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44BAFE7E-5C6A-4288-94FA-1923A70ADE03}"/>
                </a:ext>
              </a:extLst>
            </p:cNvPr>
            <p:cNvSpPr/>
            <p:nvPr/>
          </p:nvSpPr>
          <p:spPr bwMode="auto">
            <a:xfrm rot="16200000">
              <a:off x="2197405" y="4704734"/>
              <a:ext cx="224913" cy="77060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45B316-9513-457B-8477-6FFC15A8F9C4}"/>
              </a:ext>
            </a:extLst>
          </p:cNvPr>
          <p:cNvGrpSpPr/>
          <p:nvPr/>
        </p:nvGrpSpPr>
        <p:grpSpPr>
          <a:xfrm>
            <a:off x="1924559" y="4192509"/>
            <a:ext cx="7046722" cy="2359252"/>
            <a:chOff x="1924559" y="4192509"/>
            <a:chExt cx="7046722" cy="23592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D02B24-559A-43F7-BD09-E09D0AF60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5613" y="4192509"/>
              <a:ext cx="3145668" cy="2359252"/>
            </a:xfrm>
            <a:prstGeom prst="rect">
              <a:avLst/>
            </a:prstGeom>
          </p:spPr>
        </p:pic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F98C91EB-6B82-4CD6-99F8-04FE5431E5BD}"/>
                </a:ext>
              </a:extLst>
            </p:cNvPr>
            <p:cNvSpPr/>
            <p:nvPr/>
          </p:nvSpPr>
          <p:spPr bwMode="auto">
            <a:xfrm rot="16200000">
              <a:off x="3806875" y="3795606"/>
              <a:ext cx="224913" cy="398954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toekomst</a:t>
            </a:r>
            <a:r>
              <a:rPr lang="en-GB" dirty="0"/>
              <a:t>: </a:t>
            </a:r>
            <a:r>
              <a:rPr lang="en-GB" dirty="0" err="1"/>
              <a:t>Virtuele</a:t>
            </a:r>
            <a:r>
              <a:rPr lang="en-GB" dirty="0"/>
              <a:t> </a:t>
            </a:r>
            <a:r>
              <a:rPr lang="en-GB" dirty="0" err="1"/>
              <a:t>interventies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EFAD8D-6CF2-4000-B3A2-62F556A05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144588"/>
            <a:ext cx="3902023" cy="5113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 basis van de </a:t>
            </a:r>
            <a:r>
              <a:rPr lang="en-US" dirty="0" err="1"/>
              <a:t>de</a:t>
            </a:r>
            <a:r>
              <a:rPr lang="en-US" dirty="0"/>
              <a:t> Velocity-</a:t>
            </a:r>
            <a:r>
              <a:rPr lang="en-US" dirty="0" err="1"/>
              <a:t>studie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 computers </a:t>
            </a:r>
            <a:r>
              <a:rPr lang="en-US" dirty="0" err="1"/>
              <a:t>modelleren</a:t>
            </a:r>
            <a:r>
              <a:rPr lang="en-US" dirty="0"/>
              <a:t> van Fontan </a:t>
            </a:r>
            <a:r>
              <a:rPr lang="en-US" dirty="0" err="1"/>
              <a:t>circulatie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Virtueel</a:t>
            </a:r>
            <a:r>
              <a:rPr lang="en-US" dirty="0"/>
              <a:t> </a:t>
            </a:r>
            <a:r>
              <a:rPr lang="en-US" dirty="0" err="1"/>
              <a:t>aanpassen</a:t>
            </a:r>
            <a:r>
              <a:rPr lang="en-US" dirty="0"/>
              <a:t> van Fontan </a:t>
            </a:r>
            <a:r>
              <a:rPr lang="en-US" dirty="0" err="1"/>
              <a:t>circualtie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berekenen</a:t>
            </a:r>
            <a:endParaRPr 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5F532A-F748-4544-96A1-1F68A343F2A9}"/>
              </a:ext>
            </a:extLst>
          </p:cNvPr>
          <p:cNvGrpSpPr/>
          <p:nvPr/>
        </p:nvGrpSpPr>
        <p:grpSpPr>
          <a:xfrm>
            <a:off x="4807974" y="944233"/>
            <a:ext cx="4172961" cy="2484767"/>
            <a:chOff x="4244163" y="2898158"/>
            <a:chExt cx="3432108" cy="1871150"/>
          </a:xfrm>
          <a:noFill/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7CAAB14-A80B-43B0-A847-E568D29B4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163" y="2898158"/>
              <a:ext cx="3432108" cy="1871150"/>
            </a:xfrm>
            <a:prstGeom prst="rect">
              <a:avLst/>
            </a:prstGeom>
            <a:grpFill/>
            <a:ln w="12700">
              <a:solidFill>
                <a:schemeClr val="accent6"/>
              </a:solidFill>
              <a:miter lim="800000"/>
              <a:headEnd/>
              <a:tailEnd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B59928-AFCF-432B-BD02-9EFD70910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5246" y="2929989"/>
              <a:ext cx="561025" cy="185360"/>
            </a:xfrm>
            <a:prstGeom prst="rect">
              <a:avLst/>
            </a:prstGeom>
            <a:grpFill/>
            <a:ln w="12700">
              <a:noFill/>
            </a:ln>
          </p:spPr>
        </p:pic>
      </p:grpSp>
      <p:pic>
        <p:nvPicPr>
          <p:cNvPr id="7" name="power_loss_iso_16mm_20mm_combined">
            <a:hlinkClick r:id="" action="ppaction://media"/>
            <a:extLst>
              <a:ext uri="{FF2B5EF4-FFF2-40B4-BE49-F238E27FC236}">
                <a16:creationId xmlns:a16="http://schemas.microsoft.com/office/drawing/2014/main" id="{352A8123-31BA-40E7-8709-DA3BB17D8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9192" y="3501407"/>
            <a:ext cx="5181558" cy="30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2-457 Presentatie-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UMC WAKZ Basispresentatie_NL.potx" id="{EB4F53B0-07F2-4E34-980C-25CC7A7700AE}" vid="{815111B7-241C-4F70-AF56-28A9B77E88E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6F15BD0FB494F881DEB406EC9A0F7" ma:contentTypeVersion="13" ma:contentTypeDescription="Een nieuw document maken." ma:contentTypeScope="" ma:versionID="a7da0d82ac3c524f1b2aec00f6336eb0">
  <xsd:schema xmlns:xsd="http://www.w3.org/2001/XMLSchema" xmlns:xs="http://www.w3.org/2001/XMLSchema" xmlns:p="http://schemas.microsoft.com/office/2006/metadata/properties" xmlns:ns2="45144a96-9d89-42b7-84c9-3b5ddc31d424" xmlns:ns3="2c44222c-3ef7-450b-8f5e-e6e5f8767c04" targetNamespace="http://schemas.microsoft.com/office/2006/metadata/properties" ma:root="true" ma:fieldsID="bd19f95af85fca2b0110f430ebbd5315" ns2:_="" ns3:_="">
    <xsd:import namespace="45144a96-9d89-42b7-84c9-3b5ddc31d424"/>
    <xsd:import namespace="2c44222c-3ef7-450b-8f5e-e6e5f8767c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u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44a96-9d89-42b7-84c9-3b5ddc31d4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" ma:index="20" nillable="true" ma:displayName="Datum" ma:format="DateOnly" ma:internalName="Datum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4222c-3ef7-450b-8f5e-e6e5f8767c0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45144a96-9d89-42b7-84c9-3b5ddc31d424" xsi:nil="true"/>
  </documentManagement>
</p:properties>
</file>

<file path=customXml/itemProps1.xml><?xml version="1.0" encoding="utf-8"?>
<ds:datastoreItem xmlns:ds="http://schemas.openxmlformats.org/officeDocument/2006/customXml" ds:itemID="{80C19EA9-EFB5-4610-8C36-062DD47F7083}"/>
</file>

<file path=customXml/itemProps2.xml><?xml version="1.0" encoding="utf-8"?>
<ds:datastoreItem xmlns:ds="http://schemas.openxmlformats.org/officeDocument/2006/customXml" ds:itemID="{BF26D53C-B60B-4709-97E0-38BA4AE6FDD4}"/>
</file>

<file path=customXml/itemProps3.xml><?xml version="1.0" encoding="utf-8"?>
<ds:datastoreItem xmlns:ds="http://schemas.openxmlformats.org/officeDocument/2006/customXml" ds:itemID="{0AE9B664-CDC2-4A67-B06B-ABFB906C4A34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724</Words>
  <Application>Microsoft Office PowerPoint</Application>
  <PresentationFormat>Diavoorstelling (4:3)</PresentationFormat>
  <Paragraphs>128</Paragraphs>
  <Slides>25</Slides>
  <Notes>2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36" baseType="lpstr">
      <vt:lpstr>Arial</vt:lpstr>
      <vt:lpstr>Calibri</vt:lpstr>
      <vt:lpstr>Helvetica Neue</vt:lpstr>
      <vt:lpstr>Helvetica Neue Light</vt:lpstr>
      <vt:lpstr>Helvetica Neue Medium</vt:lpstr>
      <vt:lpstr>Open Sans</vt:lpstr>
      <vt:lpstr>Times</vt:lpstr>
      <vt:lpstr>Trebuchet MS</vt:lpstr>
      <vt:lpstr>62-457 Presentatie-LUMC</vt:lpstr>
      <vt:lpstr>Office-thema</vt:lpstr>
      <vt:lpstr>White</vt:lpstr>
      <vt:lpstr>Het Velocity-onderzoek: een update</vt:lpstr>
      <vt:lpstr>De Velocity-studie-een update</vt:lpstr>
      <vt:lpstr>De techniek: 4D-flow MRI</vt:lpstr>
      <vt:lpstr>4D flow of the Fontan Circulation</vt:lpstr>
      <vt:lpstr>Wat hebben we allemaal gedaan</vt:lpstr>
      <vt:lpstr>Wat hebben we al gepubliceerd?</vt:lpstr>
      <vt:lpstr>Op dit moment hard bezig om alles uit  te werken</vt:lpstr>
      <vt:lpstr>Voor de komende maanden:</vt:lpstr>
      <vt:lpstr>Voor de toekomst: Virtuele interventies</vt:lpstr>
      <vt:lpstr>Tot besluit</vt:lpstr>
      <vt:lpstr>PowerPoint-presentatie</vt:lpstr>
      <vt:lpstr>PowerPoint-presentatie</vt:lpstr>
      <vt:lpstr>PowerPoint-presentatie</vt:lpstr>
      <vt:lpstr>Follow Me Kindercardiologie</vt:lpstr>
      <vt:lpstr>Indeling</vt:lpstr>
      <vt:lpstr>Wat is Follow Me?</vt:lpstr>
      <vt:lpstr>Waarom Follow Me?</vt:lpstr>
      <vt:lpstr>Waarom Follow Me?</vt:lpstr>
      <vt:lpstr>Hoe werkt Follow Me?</vt:lpstr>
      <vt:lpstr>Hoe werkt Follow Me?</vt:lpstr>
      <vt:lpstr>Hoe werkt Follow Me?</vt:lpstr>
      <vt:lpstr>Vragen</vt:lpstr>
      <vt:lpstr>PowerPoint-presentatie</vt:lpstr>
      <vt:lpstr>PowerPoint-presentatie</vt:lpstr>
      <vt:lpstr>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Velocity-onderzoek: een update</dc:title>
  <dc:creator>Roest, A.A.W. (KJC)</dc:creator>
  <cp:lastModifiedBy>Ineke Kolijn - Stichting Hartekind</cp:lastModifiedBy>
  <cp:revision>10</cp:revision>
  <dcterms:created xsi:type="dcterms:W3CDTF">2020-12-10T09:05:29Z</dcterms:created>
  <dcterms:modified xsi:type="dcterms:W3CDTF">2020-12-12T07:54:36Z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0x0101001396F15BD0FB494F881DEB406EC9A0F7</vt:lpwstr>
  </property>
</Properties>
</file>